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635148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09200" y="6010200"/>
            <a:ext cx="635148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9636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963600" y="601020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09200" y="601020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9636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09200" y="2543040"/>
            <a:ext cx="6351480" cy="6638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6351480" cy="663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3099240" cy="663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963600" y="2543040"/>
            <a:ext cx="3099240" cy="663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09200" y="728640"/>
            <a:ext cx="6351480" cy="8452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09200" y="601020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963600" y="2543040"/>
            <a:ext cx="3099240" cy="663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3099240" cy="663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9636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963600" y="601020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963600" y="2543040"/>
            <a:ext cx="309924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09200" y="6010200"/>
            <a:ext cx="6351120" cy="316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09200" y="728640"/>
            <a:ext cx="6351480" cy="1559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09200" y="2543040"/>
            <a:ext cx="6351480" cy="66384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charset="2" typeface="Wingdings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charset="2" typeface="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charset="2" typeface="Wingdings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charset="2" typeface="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charset="2" typeface="Wingdings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charset="2" typeface="Wingdings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charset="2" typeface="Wingdings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charset="2" typeface="Wingdings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09560" y="8869320"/>
            <a:ext cx="1643040" cy="64332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98000"/>
              </a:lnSpc>
            </a:pPr>
            <a:r>
              <a:rPr lang="en-GB" sz="1400">
                <a:solidFill>
                  <a:srgbClr val="000000"/>
                </a:solidFill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769840" y="8869320"/>
            <a:ext cx="2236680" cy="643320"/>
          </a:xfrm>
          <a:prstGeom prst="rect">
            <a:avLst/>
          </a:prstGeom>
        </p:spPr>
        <p:txBody>
          <a:bodyPr bIns="0" lIns="0" rIns="0" tIns="0" wrap="none"/>
          <a:p>
            <a:pPr algn="ctr">
              <a:lnSpc>
                <a:spcPct val="98000"/>
              </a:lnSpc>
            </a:pPr>
            <a:r>
              <a:rPr lang="en-GB" sz="1400">
                <a:solidFill>
                  <a:srgbClr val="000000"/>
                </a:solidFill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418000" y="8869320"/>
            <a:ext cx="1643040" cy="643320"/>
          </a:xfrm>
          <a:prstGeom prst="rect">
            <a:avLst/>
          </a:prstGeom>
        </p:spPr>
        <p:txBody>
          <a:bodyPr bIns="0" lIns="0" rIns="0" tIns="0" wrap="none"/>
          <a:p>
            <a:pPr algn="r">
              <a:lnSpc>
                <a:spcPct val="98000"/>
              </a:lnSpc>
            </a:pPr>
            <a:fld id="{61D11101-F101-41B1-91D1-31510121C1E1}" type="slidenum">
              <a:rPr lang="en-GB" sz="1400">
                <a:solidFill>
                  <a:srgbClr val="000000"/>
                </a:solidFill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614520" y="851652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38" name="CustomShape 2"/>
          <p:cNvSpPr/>
          <p:nvPr/>
        </p:nvSpPr>
        <p:spPr>
          <a:xfrm>
            <a:off x="614520" y="621756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39" name="CustomShape 3"/>
          <p:cNvSpPr/>
          <p:nvPr/>
        </p:nvSpPr>
        <p:spPr>
          <a:xfrm>
            <a:off x="614520" y="532296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40" name="CustomShape 4"/>
          <p:cNvSpPr/>
          <p:nvPr/>
        </p:nvSpPr>
        <p:spPr>
          <a:xfrm>
            <a:off x="614520" y="438624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41" name="CustomShape 5"/>
          <p:cNvSpPr/>
          <p:nvPr/>
        </p:nvSpPr>
        <p:spPr>
          <a:xfrm>
            <a:off x="614520" y="312732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42" name="CustomShape 6"/>
          <p:cNvSpPr/>
          <p:nvPr/>
        </p:nvSpPr>
        <p:spPr>
          <a:xfrm>
            <a:off x="614520" y="202896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43" name="CustomShape 7"/>
          <p:cNvSpPr/>
          <p:nvPr/>
        </p:nvSpPr>
        <p:spPr>
          <a:xfrm>
            <a:off x="469800" y="290520"/>
            <a:ext cx="1403640" cy="270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b="1" lang="en-GB" sz="1200">
                <a:solidFill>
                  <a:srgbClr val="000000"/>
                </a:solidFill>
              </a:rPr>
              <a:t>David L. Craig</a:t>
            </a:r>
            <a:endParaRPr/>
          </a:p>
        </p:txBody>
      </p:sp>
      <p:sp>
        <p:nvSpPr>
          <p:cNvPr id="44" name="CustomShape 8"/>
          <p:cNvSpPr/>
          <p:nvPr/>
        </p:nvSpPr>
        <p:spPr>
          <a:xfrm>
            <a:off x="2463480" y="290520"/>
            <a:ext cx="3038400" cy="270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b="1" lang="en-GB" sz="1200">
                <a:solidFill>
                  <a:srgbClr val="000000"/>
                </a:solidFill>
              </a:rPr>
              <a:t>IT Career and Education Timeline</a:t>
            </a:r>
            <a:endParaRPr/>
          </a:p>
        </p:txBody>
      </p:sp>
      <p:sp>
        <p:nvSpPr>
          <p:cNvPr id="45" name="CustomShape 9"/>
          <p:cNvSpPr/>
          <p:nvPr/>
        </p:nvSpPr>
        <p:spPr>
          <a:xfrm>
            <a:off x="5263560" y="291960"/>
            <a:ext cx="2063160" cy="27000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98000"/>
              </a:lnSpc>
            </a:pPr>
            <a:r>
              <a:rPr b="1" lang="en-GB" sz="1200">
                <a:solidFill>
                  <a:srgbClr val="000000"/>
                </a:solidFill>
              </a:rPr>
              <a:t>as of June 2012</a:t>
            </a:r>
            <a:endParaRPr/>
          </a:p>
        </p:txBody>
      </p:sp>
      <p:sp>
        <p:nvSpPr>
          <p:cNvPr id="46" name="CustomShape 10"/>
          <p:cNvSpPr/>
          <p:nvPr/>
        </p:nvSpPr>
        <p:spPr>
          <a:xfrm>
            <a:off x="585720" y="909720"/>
            <a:ext cx="6629400" cy="120816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47" name="CustomShape 11"/>
          <p:cNvSpPr/>
          <p:nvPr/>
        </p:nvSpPr>
        <p:spPr>
          <a:xfrm>
            <a:off x="546120" y="998640"/>
            <a:ext cx="67644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48" name="CustomShape 12"/>
          <p:cNvSpPr/>
          <p:nvPr/>
        </p:nvSpPr>
        <p:spPr>
          <a:xfrm>
            <a:off x="976320" y="903240"/>
            <a:ext cx="3762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1972</a:t>
            </a:r>
            <a:endParaRPr/>
          </a:p>
        </p:txBody>
      </p:sp>
      <p:sp>
        <p:nvSpPr>
          <p:cNvPr id="49" name="CustomShape 13"/>
          <p:cNvSpPr/>
          <p:nvPr/>
        </p:nvSpPr>
        <p:spPr>
          <a:xfrm>
            <a:off x="2076480" y="90324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1973</a:t>
            </a:r>
            <a:endParaRPr/>
          </a:p>
        </p:txBody>
      </p:sp>
      <p:sp>
        <p:nvSpPr>
          <p:cNvPr id="50" name="CustomShape 14"/>
          <p:cNvSpPr/>
          <p:nvPr/>
        </p:nvSpPr>
        <p:spPr>
          <a:xfrm>
            <a:off x="3171960" y="90324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1974</a:t>
            </a:r>
            <a:endParaRPr/>
          </a:p>
        </p:txBody>
      </p:sp>
      <p:sp>
        <p:nvSpPr>
          <p:cNvPr id="51" name="CustomShape 15"/>
          <p:cNvSpPr/>
          <p:nvPr/>
        </p:nvSpPr>
        <p:spPr>
          <a:xfrm>
            <a:off x="4270320" y="90324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1975</a:t>
            </a:r>
            <a:endParaRPr/>
          </a:p>
        </p:txBody>
      </p:sp>
      <p:sp>
        <p:nvSpPr>
          <p:cNvPr id="52" name="CustomShape 16"/>
          <p:cNvSpPr/>
          <p:nvPr/>
        </p:nvSpPr>
        <p:spPr>
          <a:xfrm>
            <a:off x="5367240" y="903240"/>
            <a:ext cx="36540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1976</a:t>
            </a:r>
            <a:endParaRPr/>
          </a:p>
        </p:txBody>
      </p:sp>
      <p:sp>
        <p:nvSpPr>
          <p:cNvPr id="53" name="CustomShape 17"/>
          <p:cNvSpPr/>
          <p:nvPr/>
        </p:nvSpPr>
        <p:spPr>
          <a:xfrm>
            <a:off x="6462720" y="90324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1977</a:t>
            </a:r>
            <a:endParaRPr/>
          </a:p>
        </p:txBody>
      </p:sp>
      <p:sp>
        <p:nvSpPr>
          <p:cNvPr id="54" name="CustomShape 18"/>
          <p:cNvSpPr/>
          <p:nvPr/>
        </p:nvSpPr>
        <p:spPr>
          <a:xfrm>
            <a:off x="793800" y="1152360"/>
            <a:ext cx="745920" cy="5176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"/>
              </a:rPr>
              <a:t>Computer Learning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  <a:latin typeface="DejaVu Sans"/>
              </a:rPr>
              <a:t>Center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  <a:latin typeface="DejaVu Sans"/>
              </a:rPr>
              <a:t>Full Time Student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  <a:latin typeface="DejaVu Sans"/>
              </a:rPr>
              <a:t>(Graduated with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  <a:latin typeface="DejaVu Sans"/>
              </a:rPr>
              <a:t>Honors, 4.0 GPA)‏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  <a:latin typeface="DejaVu Sans"/>
              </a:rPr>
              <a:t>S/360 DOS</a:t>
            </a:r>
            <a:endParaRPr/>
          </a:p>
        </p:txBody>
      </p:sp>
      <p:sp>
        <p:nvSpPr>
          <p:cNvPr id="55" name="Line 19"/>
          <p:cNvSpPr/>
          <p:nvPr/>
        </p:nvSpPr>
        <p:spPr>
          <a:xfrm>
            <a:off x="793800" y="1326960"/>
            <a:ext cx="74592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56" name="Line 20"/>
          <p:cNvSpPr/>
          <p:nvPr/>
        </p:nvSpPr>
        <p:spPr>
          <a:xfrm>
            <a:off x="793800" y="1584000"/>
            <a:ext cx="7459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57" name="CustomShape 21"/>
          <p:cNvSpPr/>
          <p:nvPr/>
        </p:nvSpPr>
        <p:spPr>
          <a:xfrm>
            <a:off x="1235520" y="1720800"/>
            <a:ext cx="142920" cy="354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/>
            <a:r>
              <a:rPr lang="en-US" sz="600"/>
              <a:t>Analysis &amp;</a:t>
            </a:r>
            <a:endParaRPr/>
          </a:p>
          <a:p>
            <a:pPr algn="ctr"/>
            <a:r>
              <a:rPr lang="en-US" sz="600"/>
              <a:t>Programming Corp.</a:t>
            </a:r>
            <a:endParaRPr/>
          </a:p>
          <a:p>
            <a:pPr algn="ctr"/>
            <a:r>
              <a:rPr lang="en-US" sz="600"/>
              <a:t>Operator</a:t>
            </a:r>
            <a:endParaRPr/>
          </a:p>
          <a:p>
            <a:pPr algn="ctr"/>
            <a:r>
              <a:rPr lang="en-US" sz="600"/>
              <a:t>S/360 DOS</a:t>
            </a:r>
            <a:endParaRPr/>
          </a:p>
        </p:txBody>
      </p:sp>
      <p:sp>
        <p:nvSpPr>
          <p:cNvPr id="58" name="Line 22"/>
          <p:cNvSpPr/>
          <p:nvPr/>
        </p:nvSpPr>
        <p:spPr>
          <a:xfrm>
            <a:off x="1235520" y="1898640"/>
            <a:ext cx="1429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59" name="Line 23"/>
          <p:cNvSpPr/>
          <p:nvPr/>
        </p:nvSpPr>
        <p:spPr>
          <a:xfrm>
            <a:off x="1235520" y="1982880"/>
            <a:ext cx="1429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60" name="CustomShape 24"/>
          <p:cNvSpPr/>
          <p:nvPr/>
        </p:nvSpPr>
        <p:spPr>
          <a:xfrm>
            <a:off x="1628640" y="1152360"/>
            <a:ext cx="2019600" cy="2667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61" name="Line 25"/>
          <p:cNvSpPr/>
          <p:nvPr/>
        </p:nvSpPr>
        <p:spPr>
          <a:xfrm>
            <a:off x="1630440" y="1244520"/>
            <a:ext cx="20178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62" name="Line 26"/>
          <p:cNvSpPr/>
          <p:nvPr/>
        </p:nvSpPr>
        <p:spPr>
          <a:xfrm>
            <a:off x="1630440" y="1333440"/>
            <a:ext cx="20178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63" name="Line 27"/>
          <p:cNvSpPr/>
          <p:nvPr/>
        </p:nvSpPr>
        <p:spPr>
          <a:xfrm>
            <a:off x="2489040" y="1246320"/>
            <a:ext cx="1800" cy="8712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64" name="CustomShape 28"/>
          <p:cNvSpPr/>
          <p:nvPr/>
        </p:nvSpPr>
        <p:spPr>
          <a:xfrm>
            <a:off x="1801800" y="1114560"/>
            <a:ext cx="1673280" cy="357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Planning Research Corp. (PRC)‏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Operator                     Shift Supervisor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OS/MVT HASP RJE TSO</a:t>
            </a:r>
            <a:endParaRPr/>
          </a:p>
        </p:txBody>
      </p:sp>
      <p:sp>
        <p:nvSpPr>
          <p:cNvPr id="65" name="CustomShape 29"/>
          <p:cNvSpPr/>
          <p:nvPr/>
        </p:nvSpPr>
        <p:spPr>
          <a:xfrm>
            <a:off x="3648240" y="1150920"/>
            <a:ext cx="1277640" cy="1792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Computer Data Systems, Inc.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Programmer / Analyst</a:t>
            </a:r>
            <a:endParaRPr/>
          </a:p>
        </p:txBody>
      </p:sp>
      <p:sp>
        <p:nvSpPr>
          <p:cNvPr id="66" name="Line 30"/>
          <p:cNvSpPr/>
          <p:nvPr/>
        </p:nvSpPr>
        <p:spPr>
          <a:xfrm>
            <a:off x="3646440" y="1247760"/>
            <a:ext cx="127656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67" name="CustomShape 31"/>
          <p:cNvSpPr/>
          <p:nvPr/>
        </p:nvSpPr>
        <p:spPr>
          <a:xfrm>
            <a:off x="3963960" y="1330200"/>
            <a:ext cx="960480" cy="3492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NCUA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OS/MVT HASP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COBOL, ISAM</a:t>
            </a:r>
            <a:endParaRPr/>
          </a:p>
        </p:txBody>
      </p:sp>
      <p:sp>
        <p:nvSpPr>
          <p:cNvPr id="68" name="Line 32"/>
          <p:cNvSpPr/>
          <p:nvPr/>
        </p:nvSpPr>
        <p:spPr>
          <a:xfrm>
            <a:off x="3963960" y="1419120"/>
            <a:ext cx="96048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69" name="Line 33"/>
          <p:cNvSpPr/>
          <p:nvPr/>
        </p:nvSpPr>
        <p:spPr>
          <a:xfrm>
            <a:off x="3963960" y="1587240"/>
            <a:ext cx="96048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70" name="CustomShape 34"/>
          <p:cNvSpPr/>
          <p:nvPr/>
        </p:nvSpPr>
        <p:spPr>
          <a:xfrm>
            <a:off x="3648240" y="1330200"/>
            <a:ext cx="315720" cy="4413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Census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VSE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POWER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</a:t>
            </a:r>
            <a:endParaRPr/>
          </a:p>
        </p:txBody>
      </p:sp>
      <p:sp>
        <p:nvSpPr>
          <p:cNvPr id="71" name="Line 35"/>
          <p:cNvSpPr/>
          <p:nvPr/>
        </p:nvSpPr>
        <p:spPr>
          <a:xfrm>
            <a:off x="3649680" y="1419120"/>
            <a:ext cx="3128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72" name="Line 36"/>
          <p:cNvSpPr/>
          <p:nvPr/>
        </p:nvSpPr>
        <p:spPr>
          <a:xfrm>
            <a:off x="3651120" y="1679400"/>
            <a:ext cx="3128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73" name="CustomShape 37"/>
          <p:cNvSpPr/>
          <p:nvPr/>
        </p:nvSpPr>
        <p:spPr>
          <a:xfrm>
            <a:off x="4962600" y="1152360"/>
            <a:ext cx="1585800" cy="954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Planning Research Corp. (PRC)‏</a:t>
            </a:r>
            <a:endParaRPr/>
          </a:p>
        </p:txBody>
      </p:sp>
      <p:sp>
        <p:nvSpPr>
          <p:cNvPr id="74" name="CustomShape 38"/>
          <p:cNvSpPr/>
          <p:nvPr/>
        </p:nvSpPr>
        <p:spPr>
          <a:xfrm>
            <a:off x="4962600" y="1247760"/>
            <a:ext cx="814320" cy="1713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Programmer /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Analyst</a:t>
            </a:r>
            <a:endParaRPr/>
          </a:p>
        </p:txBody>
      </p:sp>
      <p:sp>
        <p:nvSpPr>
          <p:cNvPr id="75" name="CustomShape 39"/>
          <p:cNvSpPr/>
          <p:nvPr/>
        </p:nvSpPr>
        <p:spPr>
          <a:xfrm>
            <a:off x="5776920" y="1247760"/>
            <a:ext cx="771480" cy="1746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Systems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Programmer</a:t>
            </a:r>
            <a:endParaRPr/>
          </a:p>
        </p:txBody>
      </p:sp>
      <p:sp>
        <p:nvSpPr>
          <p:cNvPr id="76" name="CustomShape 40"/>
          <p:cNvSpPr/>
          <p:nvPr/>
        </p:nvSpPr>
        <p:spPr>
          <a:xfrm>
            <a:off x="5143680" y="1419120"/>
            <a:ext cx="633240" cy="5349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NECCI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OS/MVT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HASP TSO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COBOL,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FORTRAN</a:t>
            </a:r>
            <a:endParaRPr/>
          </a:p>
        </p:txBody>
      </p:sp>
      <p:sp>
        <p:nvSpPr>
          <p:cNvPr id="77" name="Line 41"/>
          <p:cNvSpPr/>
          <p:nvPr/>
        </p:nvSpPr>
        <p:spPr>
          <a:xfrm>
            <a:off x="5141880" y="1514520"/>
            <a:ext cx="6350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78" name="Line 42"/>
          <p:cNvSpPr/>
          <p:nvPr/>
        </p:nvSpPr>
        <p:spPr>
          <a:xfrm>
            <a:off x="5141880" y="1779480"/>
            <a:ext cx="6350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79" name="CustomShape 43"/>
          <p:cNvSpPr/>
          <p:nvPr/>
        </p:nvSpPr>
        <p:spPr>
          <a:xfrm>
            <a:off x="4964040" y="1419120"/>
            <a:ext cx="179640" cy="5331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80" name="Line 44"/>
          <p:cNvSpPr/>
          <p:nvPr/>
        </p:nvSpPr>
        <p:spPr>
          <a:xfrm>
            <a:off x="4965840" y="1514160"/>
            <a:ext cx="1778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81" name="Line 45"/>
          <p:cNvSpPr/>
          <p:nvPr/>
        </p:nvSpPr>
        <p:spPr>
          <a:xfrm>
            <a:off x="4967280" y="1775880"/>
            <a:ext cx="1778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82" name="TextShape 46"/>
          <p:cNvSpPr txBox="1"/>
          <p:nvPr/>
        </p:nvSpPr>
        <p:spPr>
          <a:xfrm>
            <a:off x="4813560" y="1383480"/>
            <a:ext cx="487080" cy="60768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Marriott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OS/SVS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HASP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TSO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</a:t>
            </a:r>
            <a:endParaRPr/>
          </a:p>
        </p:txBody>
      </p:sp>
      <p:sp>
        <p:nvSpPr>
          <p:cNvPr id="83" name="CustomShape 47"/>
          <p:cNvSpPr/>
          <p:nvPr/>
        </p:nvSpPr>
        <p:spPr>
          <a:xfrm>
            <a:off x="5776920" y="1420920"/>
            <a:ext cx="771480" cy="3571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NASA Goddard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S/360 OS/MVT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HASP TSO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</a:t>
            </a:r>
            <a:endParaRPr/>
          </a:p>
        </p:txBody>
      </p:sp>
      <p:sp>
        <p:nvSpPr>
          <p:cNvPr id="84" name="Line 48"/>
          <p:cNvSpPr/>
          <p:nvPr/>
        </p:nvSpPr>
        <p:spPr>
          <a:xfrm>
            <a:off x="5774760" y="1514880"/>
            <a:ext cx="76896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85" name="Line 49"/>
          <p:cNvSpPr/>
          <p:nvPr/>
        </p:nvSpPr>
        <p:spPr>
          <a:xfrm>
            <a:off x="5776200" y="1687320"/>
            <a:ext cx="77076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86" name="CustomShape 50"/>
          <p:cNvSpPr/>
          <p:nvPr/>
        </p:nvSpPr>
        <p:spPr>
          <a:xfrm>
            <a:off x="7128000" y="1150920"/>
            <a:ext cx="114120" cy="6271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87" name="Line 51"/>
          <p:cNvSpPr/>
          <p:nvPr/>
        </p:nvSpPr>
        <p:spPr>
          <a:xfrm>
            <a:off x="7128000" y="1247760"/>
            <a:ext cx="1141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88" name="Line 52"/>
          <p:cNvSpPr/>
          <p:nvPr/>
        </p:nvSpPr>
        <p:spPr>
          <a:xfrm>
            <a:off x="7128000" y="1420920"/>
            <a:ext cx="1141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89" name="Line 53"/>
          <p:cNvSpPr/>
          <p:nvPr/>
        </p:nvSpPr>
        <p:spPr>
          <a:xfrm>
            <a:off x="7128000" y="1689120"/>
            <a:ext cx="1141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90" name="CustomShape 54"/>
          <p:cNvSpPr/>
          <p:nvPr/>
        </p:nvSpPr>
        <p:spPr>
          <a:xfrm>
            <a:off x="7227720" y="1101600"/>
            <a:ext cx="65160" cy="6858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1" name="CustomShape 55"/>
          <p:cNvSpPr/>
          <p:nvPr/>
        </p:nvSpPr>
        <p:spPr>
          <a:xfrm>
            <a:off x="6548400" y="1152360"/>
            <a:ext cx="577800" cy="6271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Binary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Associates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Partner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Sun Life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Insurance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MP 3000 MPE/II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SPL, APL</a:t>
            </a:r>
            <a:endParaRPr/>
          </a:p>
        </p:txBody>
      </p:sp>
      <p:sp>
        <p:nvSpPr>
          <p:cNvPr id="92" name="Line 56"/>
          <p:cNvSpPr/>
          <p:nvPr/>
        </p:nvSpPr>
        <p:spPr>
          <a:xfrm>
            <a:off x="6546960" y="1333440"/>
            <a:ext cx="5810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93" name="Line 57"/>
          <p:cNvSpPr/>
          <p:nvPr/>
        </p:nvSpPr>
        <p:spPr>
          <a:xfrm>
            <a:off x="6546960" y="1420920"/>
            <a:ext cx="5810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94" name="Line 58"/>
          <p:cNvSpPr/>
          <p:nvPr/>
        </p:nvSpPr>
        <p:spPr>
          <a:xfrm>
            <a:off x="6546960" y="1599120"/>
            <a:ext cx="5810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95" name="Line 59"/>
          <p:cNvSpPr/>
          <p:nvPr/>
        </p:nvSpPr>
        <p:spPr>
          <a:xfrm>
            <a:off x="6548400" y="1687680"/>
            <a:ext cx="5810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96" name="CustomShape 60"/>
          <p:cNvSpPr/>
          <p:nvPr/>
        </p:nvSpPr>
        <p:spPr>
          <a:xfrm>
            <a:off x="6716880" y="1817640"/>
            <a:ext cx="41040" cy="2286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HP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School</a:t>
            </a:r>
            <a:endParaRPr/>
          </a:p>
        </p:txBody>
      </p:sp>
      <p:sp>
        <p:nvSpPr>
          <p:cNvPr id="97" name="CustomShape 61"/>
          <p:cNvSpPr/>
          <p:nvPr/>
        </p:nvSpPr>
        <p:spPr>
          <a:xfrm>
            <a:off x="585720" y="2170080"/>
            <a:ext cx="6629400" cy="103356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98" name="CustomShape 62"/>
          <p:cNvSpPr/>
          <p:nvPr/>
        </p:nvSpPr>
        <p:spPr>
          <a:xfrm>
            <a:off x="546120" y="2257560"/>
            <a:ext cx="67644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99" name="CustomShape 63"/>
          <p:cNvSpPr/>
          <p:nvPr/>
        </p:nvSpPr>
        <p:spPr>
          <a:xfrm>
            <a:off x="976320" y="2163600"/>
            <a:ext cx="376200" cy="179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1978</a:t>
            </a:r>
            <a:endParaRPr/>
          </a:p>
        </p:txBody>
      </p:sp>
      <p:sp>
        <p:nvSpPr>
          <p:cNvPr id="100" name="CustomShape 64"/>
          <p:cNvSpPr/>
          <p:nvPr/>
        </p:nvSpPr>
        <p:spPr>
          <a:xfrm>
            <a:off x="2076480" y="216216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1979</a:t>
            </a:r>
            <a:endParaRPr/>
          </a:p>
        </p:txBody>
      </p:sp>
      <p:sp>
        <p:nvSpPr>
          <p:cNvPr id="101" name="CustomShape 65"/>
          <p:cNvSpPr/>
          <p:nvPr/>
        </p:nvSpPr>
        <p:spPr>
          <a:xfrm>
            <a:off x="3171960" y="216216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1980</a:t>
            </a:r>
            <a:endParaRPr/>
          </a:p>
        </p:txBody>
      </p:sp>
      <p:sp>
        <p:nvSpPr>
          <p:cNvPr id="102" name="CustomShape 66"/>
          <p:cNvSpPr/>
          <p:nvPr/>
        </p:nvSpPr>
        <p:spPr>
          <a:xfrm>
            <a:off x="4270320" y="216216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1981</a:t>
            </a:r>
            <a:endParaRPr/>
          </a:p>
        </p:txBody>
      </p:sp>
      <p:sp>
        <p:nvSpPr>
          <p:cNvPr id="103" name="CustomShape 67"/>
          <p:cNvSpPr/>
          <p:nvPr/>
        </p:nvSpPr>
        <p:spPr>
          <a:xfrm>
            <a:off x="5367240" y="2162160"/>
            <a:ext cx="36540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1982</a:t>
            </a:r>
            <a:endParaRPr/>
          </a:p>
        </p:txBody>
      </p:sp>
      <p:sp>
        <p:nvSpPr>
          <p:cNvPr id="104" name="CustomShape 68"/>
          <p:cNvSpPr/>
          <p:nvPr/>
        </p:nvSpPr>
        <p:spPr>
          <a:xfrm>
            <a:off x="6462720" y="216216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1983</a:t>
            </a:r>
            <a:endParaRPr/>
          </a:p>
        </p:txBody>
      </p:sp>
      <p:sp>
        <p:nvSpPr>
          <p:cNvPr id="105" name="CustomShape 69"/>
          <p:cNvSpPr/>
          <p:nvPr/>
        </p:nvSpPr>
        <p:spPr>
          <a:xfrm>
            <a:off x="557280" y="2401920"/>
            <a:ext cx="704880" cy="6120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lIns="45720" rIns="45720" wrap="none"/>
          <a:p>
            <a:pPr algn="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COMNET Corp.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Systems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Programmer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S/360 OS/MVT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HASP RJE TSO</a:t>
            </a:r>
            <a:endParaRPr/>
          </a:p>
          <a:p>
            <a:pPr algn="r">
              <a:lnSpc>
                <a:spcPct val="97000"/>
              </a:lnSpc>
            </a:pPr>
            <a:r>
              <a:rPr i="1" lang="en-GB" sz="600">
                <a:solidFill>
                  <a:srgbClr val="000000"/>
                </a:solidFill>
              </a:rPr>
              <a:t>ALPHA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</a:t>
            </a:r>
            <a:endParaRPr/>
          </a:p>
        </p:txBody>
      </p:sp>
      <p:sp>
        <p:nvSpPr>
          <p:cNvPr id="106" name="Line 70"/>
          <p:cNvSpPr/>
          <p:nvPr/>
        </p:nvSpPr>
        <p:spPr>
          <a:xfrm>
            <a:off x="560520" y="2498760"/>
            <a:ext cx="7016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07" name="Line 71"/>
          <p:cNvSpPr/>
          <p:nvPr/>
        </p:nvSpPr>
        <p:spPr>
          <a:xfrm>
            <a:off x="560520" y="2667600"/>
            <a:ext cx="7016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08" name="Line 72"/>
          <p:cNvSpPr/>
          <p:nvPr/>
        </p:nvSpPr>
        <p:spPr>
          <a:xfrm>
            <a:off x="560520" y="2923920"/>
            <a:ext cx="7016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09" name="CustomShape 73"/>
          <p:cNvSpPr/>
          <p:nvPr/>
        </p:nvSpPr>
        <p:spPr>
          <a:xfrm>
            <a:off x="506520" y="2352600"/>
            <a:ext cx="69840" cy="6858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0" name="CustomShape 74"/>
          <p:cNvSpPr/>
          <p:nvPr/>
        </p:nvSpPr>
        <p:spPr>
          <a:xfrm>
            <a:off x="1261800" y="2401920"/>
            <a:ext cx="777960" cy="5245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General Electric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Information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Services Company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Systems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Programmer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MVS JES2</a:t>
            </a:r>
            <a:endParaRPr/>
          </a:p>
        </p:txBody>
      </p:sp>
      <p:sp>
        <p:nvSpPr>
          <p:cNvPr id="111" name="Line 75"/>
          <p:cNvSpPr/>
          <p:nvPr/>
        </p:nvSpPr>
        <p:spPr>
          <a:xfrm>
            <a:off x="1258920" y="2667240"/>
            <a:ext cx="7794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12" name="Line 76"/>
          <p:cNvSpPr/>
          <p:nvPr/>
        </p:nvSpPr>
        <p:spPr>
          <a:xfrm>
            <a:off x="1258920" y="2839320"/>
            <a:ext cx="7794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13" name="CustomShape 77"/>
          <p:cNvSpPr/>
          <p:nvPr/>
        </p:nvSpPr>
        <p:spPr>
          <a:xfrm>
            <a:off x="1425600" y="2970360"/>
            <a:ext cx="57240" cy="1886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School</a:t>
            </a:r>
            <a:endParaRPr/>
          </a:p>
        </p:txBody>
      </p:sp>
      <p:sp>
        <p:nvSpPr>
          <p:cNvPr id="114" name="CustomShape 78"/>
          <p:cNvSpPr/>
          <p:nvPr/>
        </p:nvSpPr>
        <p:spPr>
          <a:xfrm>
            <a:off x="2041560" y="2400480"/>
            <a:ext cx="1600200" cy="2660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Fairchild Industries, Inc.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Systems Programmer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OS/MVT HASP RJE TSO</a:t>
            </a:r>
            <a:endParaRPr/>
          </a:p>
        </p:txBody>
      </p:sp>
      <p:sp>
        <p:nvSpPr>
          <p:cNvPr id="115" name="Line 79"/>
          <p:cNvSpPr/>
          <p:nvPr/>
        </p:nvSpPr>
        <p:spPr>
          <a:xfrm>
            <a:off x="2038320" y="2494080"/>
            <a:ext cx="16034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16" name="Line 80"/>
          <p:cNvSpPr/>
          <p:nvPr/>
        </p:nvSpPr>
        <p:spPr>
          <a:xfrm>
            <a:off x="2038320" y="2580480"/>
            <a:ext cx="16034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17" name="CustomShape 81"/>
          <p:cNvSpPr/>
          <p:nvPr/>
        </p:nvSpPr>
        <p:spPr>
          <a:xfrm>
            <a:off x="3081240" y="2667600"/>
            <a:ext cx="560520" cy="174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 4341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VM/370 BSEPP</a:t>
            </a:r>
            <a:endParaRPr/>
          </a:p>
        </p:txBody>
      </p:sp>
      <p:sp>
        <p:nvSpPr>
          <p:cNvPr id="118" name="Line 82"/>
          <p:cNvSpPr/>
          <p:nvPr/>
        </p:nvSpPr>
        <p:spPr>
          <a:xfrm>
            <a:off x="3079800" y="2759400"/>
            <a:ext cx="56196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19" name="CustomShape 83"/>
          <p:cNvSpPr/>
          <p:nvPr/>
        </p:nvSpPr>
        <p:spPr>
          <a:xfrm>
            <a:off x="3081240" y="2882880"/>
            <a:ext cx="57240" cy="1951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School</a:t>
            </a:r>
            <a:endParaRPr/>
          </a:p>
        </p:txBody>
      </p:sp>
      <p:sp>
        <p:nvSpPr>
          <p:cNvPr id="120" name="CustomShape 84"/>
          <p:cNvSpPr/>
          <p:nvPr/>
        </p:nvSpPr>
        <p:spPr>
          <a:xfrm>
            <a:off x="3641760" y="2400480"/>
            <a:ext cx="2092320" cy="3600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Johnson Systems, Inc.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Software Engineer, </a:t>
            </a:r>
            <a:r>
              <a:rPr i="1" lang="en-GB" sz="600">
                <a:solidFill>
                  <a:srgbClr val="000000"/>
                </a:solidFill>
              </a:rPr>
              <a:t>JARS</a:t>
            </a:r>
            <a:r>
              <a:rPr lang="en-GB" sz="600">
                <a:solidFill>
                  <a:srgbClr val="000000"/>
                </a:solidFill>
              </a:rPr>
              <a:t>, </a:t>
            </a:r>
            <a:r>
              <a:rPr i="1" lang="en-GB" sz="600">
                <a:solidFill>
                  <a:srgbClr val="000000"/>
                </a:solidFill>
              </a:rPr>
              <a:t>ALARM</a:t>
            </a:r>
            <a:r>
              <a:rPr lang="en-GB" sz="600">
                <a:solidFill>
                  <a:srgbClr val="000000"/>
                </a:solidFill>
              </a:rPr>
              <a:t>, </a:t>
            </a:r>
            <a:r>
              <a:rPr i="1" lang="en-GB" sz="600">
                <a:solidFill>
                  <a:srgbClr val="000000"/>
                </a:solidFill>
              </a:rPr>
              <a:t>APEX</a:t>
            </a:r>
            <a:r>
              <a:rPr lang="en-GB" sz="600">
                <a:solidFill>
                  <a:srgbClr val="000000"/>
                </a:solidFill>
              </a:rPr>
              <a:t>)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IBM 4331 VM/370 BSEPP MVS JES2 VSE POWER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</a:t>
            </a:r>
            <a:endParaRPr/>
          </a:p>
        </p:txBody>
      </p:sp>
      <p:sp>
        <p:nvSpPr>
          <p:cNvPr id="121" name="Line 85"/>
          <p:cNvSpPr/>
          <p:nvPr/>
        </p:nvSpPr>
        <p:spPr>
          <a:xfrm>
            <a:off x="3641760" y="2495880"/>
            <a:ext cx="20923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22" name="Line 86"/>
          <p:cNvSpPr/>
          <p:nvPr/>
        </p:nvSpPr>
        <p:spPr>
          <a:xfrm>
            <a:off x="3641760" y="2580480"/>
            <a:ext cx="20923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23" name="Line 87"/>
          <p:cNvSpPr/>
          <p:nvPr/>
        </p:nvSpPr>
        <p:spPr>
          <a:xfrm>
            <a:off x="3641760" y="2667600"/>
            <a:ext cx="20923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24" name="CustomShape 88"/>
          <p:cNvSpPr/>
          <p:nvPr/>
        </p:nvSpPr>
        <p:spPr>
          <a:xfrm>
            <a:off x="5735520" y="2401920"/>
            <a:ext cx="1276560" cy="3567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COMNET Corp.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Systems Programmer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MVS JES2 TSO </a:t>
            </a:r>
            <a:r>
              <a:rPr i="1" lang="en-GB" sz="600">
                <a:solidFill>
                  <a:srgbClr val="000000"/>
                </a:solidFill>
              </a:rPr>
              <a:t>ALPHA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</a:t>
            </a:r>
            <a:endParaRPr/>
          </a:p>
        </p:txBody>
      </p:sp>
      <p:sp>
        <p:nvSpPr>
          <p:cNvPr id="125" name="Line 89"/>
          <p:cNvSpPr/>
          <p:nvPr/>
        </p:nvSpPr>
        <p:spPr>
          <a:xfrm>
            <a:off x="5735520" y="2495880"/>
            <a:ext cx="127476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26" name="Line 90"/>
          <p:cNvSpPr/>
          <p:nvPr/>
        </p:nvSpPr>
        <p:spPr>
          <a:xfrm>
            <a:off x="5735520" y="2581920"/>
            <a:ext cx="127476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27" name="Line 91"/>
          <p:cNvSpPr/>
          <p:nvPr/>
        </p:nvSpPr>
        <p:spPr>
          <a:xfrm flipV="1">
            <a:off x="5735520" y="2667960"/>
            <a:ext cx="1273680" cy="108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28" name="CustomShape 92"/>
          <p:cNvSpPr/>
          <p:nvPr/>
        </p:nvSpPr>
        <p:spPr>
          <a:xfrm>
            <a:off x="6750000" y="2792520"/>
            <a:ext cx="57240" cy="1429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 School</a:t>
            </a:r>
            <a:endParaRPr/>
          </a:p>
        </p:txBody>
      </p:sp>
      <p:sp>
        <p:nvSpPr>
          <p:cNvPr id="129" name="CustomShape 93"/>
          <p:cNvSpPr/>
          <p:nvPr/>
        </p:nvSpPr>
        <p:spPr>
          <a:xfrm>
            <a:off x="6678720" y="2973240"/>
            <a:ext cx="31680" cy="1429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Amdahl School</a:t>
            </a:r>
            <a:endParaRPr/>
          </a:p>
        </p:txBody>
      </p:sp>
      <p:sp>
        <p:nvSpPr>
          <p:cNvPr id="130" name="CustomShape 94"/>
          <p:cNvSpPr/>
          <p:nvPr/>
        </p:nvSpPr>
        <p:spPr>
          <a:xfrm>
            <a:off x="5850000" y="2973240"/>
            <a:ext cx="31680" cy="1429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Amdahl School</a:t>
            </a:r>
            <a:endParaRPr/>
          </a:p>
        </p:txBody>
      </p:sp>
      <p:sp>
        <p:nvSpPr>
          <p:cNvPr id="131" name="CustomShape 95"/>
          <p:cNvSpPr/>
          <p:nvPr/>
        </p:nvSpPr>
        <p:spPr>
          <a:xfrm>
            <a:off x="7007400" y="2400480"/>
            <a:ext cx="228600" cy="4521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132" name="Line 96"/>
          <p:cNvSpPr/>
          <p:nvPr/>
        </p:nvSpPr>
        <p:spPr>
          <a:xfrm>
            <a:off x="7005600" y="2495520"/>
            <a:ext cx="2286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33" name="Line 97"/>
          <p:cNvSpPr/>
          <p:nvPr/>
        </p:nvSpPr>
        <p:spPr>
          <a:xfrm>
            <a:off x="7007400" y="2581920"/>
            <a:ext cx="2286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34" name="Line 98"/>
          <p:cNvSpPr/>
          <p:nvPr/>
        </p:nvSpPr>
        <p:spPr>
          <a:xfrm>
            <a:off x="7007400" y="2757960"/>
            <a:ext cx="2286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35" name="CustomShape 99"/>
          <p:cNvSpPr/>
          <p:nvPr/>
        </p:nvSpPr>
        <p:spPr>
          <a:xfrm>
            <a:off x="7224840" y="2344680"/>
            <a:ext cx="42840" cy="58572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6" name="CustomShape 100"/>
          <p:cNvSpPr/>
          <p:nvPr/>
        </p:nvSpPr>
        <p:spPr>
          <a:xfrm>
            <a:off x="7169040" y="2930400"/>
            <a:ext cx="65160" cy="1825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137" name="Line 101"/>
          <p:cNvSpPr/>
          <p:nvPr/>
        </p:nvSpPr>
        <p:spPr>
          <a:xfrm>
            <a:off x="7170840" y="3017880"/>
            <a:ext cx="6336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38" name="CustomShape 102"/>
          <p:cNvSpPr/>
          <p:nvPr/>
        </p:nvSpPr>
        <p:spPr>
          <a:xfrm>
            <a:off x="7223040" y="2901960"/>
            <a:ext cx="46080" cy="219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9" name="CustomShape 103"/>
          <p:cNvSpPr/>
          <p:nvPr/>
        </p:nvSpPr>
        <p:spPr>
          <a:xfrm>
            <a:off x="3571920" y="2884320"/>
            <a:ext cx="291960" cy="2779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Montgomery College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Introduction To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Microprocessors</a:t>
            </a:r>
            <a:endParaRPr/>
          </a:p>
        </p:txBody>
      </p:sp>
      <p:sp>
        <p:nvSpPr>
          <p:cNvPr id="140" name="Line 104"/>
          <p:cNvSpPr/>
          <p:nvPr/>
        </p:nvSpPr>
        <p:spPr>
          <a:xfrm>
            <a:off x="3571920" y="2986200"/>
            <a:ext cx="2905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41" name="CustomShape 105"/>
          <p:cNvSpPr/>
          <p:nvPr/>
        </p:nvSpPr>
        <p:spPr>
          <a:xfrm>
            <a:off x="585720" y="3258720"/>
            <a:ext cx="6629400" cy="117360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142" name="CustomShape 106"/>
          <p:cNvSpPr/>
          <p:nvPr/>
        </p:nvSpPr>
        <p:spPr>
          <a:xfrm>
            <a:off x="546120" y="3344400"/>
            <a:ext cx="6764400" cy="172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143" name="CustomShape 107"/>
          <p:cNvSpPr/>
          <p:nvPr/>
        </p:nvSpPr>
        <p:spPr>
          <a:xfrm>
            <a:off x="976320" y="3252960"/>
            <a:ext cx="376200" cy="172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1984</a:t>
            </a:r>
            <a:endParaRPr/>
          </a:p>
        </p:txBody>
      </p:sp>
      <p:sp>
        <p:nvSpPr>
          <p:cNvPr id="144" name="CustomShape 108"/>
          <p:cNvSpPr/>
          <p:nvPr/>
        </p:nvSpPr>
        <p:spPr>
          <a:xfrm>
            <a:off x="2076480" y="3252960"/>
            <a:ext cx="365040" cy="172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1985</a:t>
            </a:r>
            <a:endParaRPr/>
          </a:p>
        </p:txBody>
      </p:sp>
      <p:sp>
        <p:nvSpPr>
          <p:cNvPr id="145" name="CustomShape 109"/>
          <p:cNvSpPr/>
          <p:nvPr/>
        </p:nvSpPr>
        <p:spPr>
          <a:xfrm>
            <a:off x="3171960" y="3252960"/>
            <a:ext cx="365040" cy="172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1986</a:t>
            </a:r>
            <a:endParaRPr/>
          </a:p>
        </p:txBody>
      </p:sp>
      <p:sp>
        <p:nvSpPr>
          <p:cNvPr id="146" name="CustomShape 110"/>
          <p:cNvSpPr/>
          <p:nvPr/>
        </p:nvSpPr>
        <p:spPr>
          <a:xfrm>
            <a:off x="4270320" y="3252960"/>
            <a:ext cx="365040" cy="172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1987</a:t>
            </a:r>
            <a:endParaRPr/>
          </a:p>
        </p:txBody>
      </p:sp>
      <p:sp>
        <p:nvSpPr>
          <p:cNvPr id="147" name="CustomShape 111"/>
          <p:cNvSpPr/>
          <p:nvPr/>
        </p:nvSpPr>
        <p:spPr>
          <a:xfrm>
            <a:off x="5367240" y="3252960"/>
            <a:ext cx="365400" cy="172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1988</a:t>
            </a:r>
            <a:endParaRPr/>
          </a:p>
        </p:txBody>
      </p:sp>
      <p:sp>
        <p:nvSpPr>
          <p:cNvPr id="148" name="CustomShape 112"/>
          <p:cNvSpPr/>
          <p:nvPr/>
        </p:nvSpPr>
        <p:spPr>
          <a:xfrm>
            <a:off x="6462720" y="3252960"/>
            <a:ext cx="365040" cy="1724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1989</a:t>
            </a:r>
            <a:endParaRPr/>
          </a:p>
        </p:txBody>
      </p:sp>
      <p:sp>
        <p:nvSpPr>
          <p:cNvPr id="149" name="CustomShape 113"/>
          <p:cNvSpPr/>
          <p:nvPr/>
        </p:nvSpPr>
        <p:spPr>
          <a:xfrm>
            <a:off x="464040" y="3494880"/>
            <a:ext cx="1020600" cy="4370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91440" tIns="91440" wrap="none"/>
          <a:p>
            <a:pPr algn="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Computer Science Corp.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Computer Scientist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NASA Goddard Space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Flight Center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NAS 8040 VM/SP</a:t>
            </a:r>
            <a:endParaRPr/>
          </a:p>
        </p:txBody>
      </p:sp>
      <p:sp>
        <p:nvSpPr>
          <p:cNvPr id="150" name="Line 114"/>
          <p:cNvSpPr/>
          <p:nvPr/>
        </p:nvSpPr>
        <p:spPr>
          <a:xfrm>
            <a:off x="546120" y="3589200"/>
            <a:ext cx="9414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51" name="Line 115"/>
          <p:cNvSpPr/>
          <p:nvPr/>
        </p:nvSpPr>
        <p:spPr>
          <a:xfrm>
            <a:off x="546120" y="3674160"/>
            <a:ext cx="9414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52" name="Line 116"/>
          <p:cNvSpPr/>
          <p:nvPr/>
        </p:nvSpPr>
        <p:spPr>
          <a:xfrm>
            <a:off x="547560" y="3845520"/>
            <a:ext cx="9414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53" name="CustomShape 117"/>
          <p:cNvSpPr/>
          <p:nvPr/>
        </p:nvSpPr>
        <p:spPr>
          <a:xfrm>
            <a:off x="444960" y="3584520"/>
            <a:ext cx="131400" cy="4334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4" name="CustomShape 118"/>
          <p:cNvSpPr/>
          <p:nvPr/>
        </p:nvSpPr>
        <p:spPr>
          <a:xfrm>
            <a:off x="440280" y="3476880"/>
            <a:ext cx="136080" cy="345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5" name="CustomShape 119"/>
          <p:cNvSpPr/>
          <p:nvPr/>
        </p:nvSpPr>
        <p:spPr>
          <a:xfrm>
            <a:off x="411480" y="3418560"/>
            <a:ext cx="34920" cy="284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6" name="CustomShape 120"/>
          <p:cNvSpPr/>
          <p:nvPr/>
        </p:nvSpPr>
        <p:spPr>
          <a:xfrm>
            <a:off x="445320" y="3584520"/>
            <a:ext cx="131400" cy="4334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7" name="CustomShape 121"/>
          <p:cNvSpPr/>
          <p:nvPr/>
        </p:nvSpPr>
        <p:spPr>
          <a:xfrm>
            <a:off x="440280" y="3495240"/>
            <a:ext cx="40680" cy="936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8" name="CustomShape 122"/>
          <p:cNvSpPr/>
          <p:nvPr/>
        </p:nvSpPr>
        <p:spPr>
          <a:xfrm>
            <a:off x="1486080" y="3495240"/>
            <a:ext cx="3886200" cy="3520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Network Solutions, Inc.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Lead Software Engineer, </a:t>
            </a:r>
            <a:r>
              <a:rPr i="1" lang="en-GB" sz="600">
                <a:solidFill>
                  <a:srgbClr val="000000"/>
                </a:solidFill>
              </a:rPr>
              <a:t>DDN/MVS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MVS/SP VM/SP TCP/IP PC/XT MS-DOS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ALC, Rexx</a:t>
            </a:r>
            <a:endParaRPr/>
          </a:p>
        </p:txBody>
      </p:sp>
      <p:sp>
        <p:nvSpPr>
          <p:cNvPr id="159" name="Line 123"/>
          <p:cNvSpPr/>
          <p:nvPr/>
        </p:nvSpPr>
        <p:spPr>
          <a:xfrm>
            <a:off x="1486440" y="3589560"/>
            <a:ext cx="38862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60" name="Line 124"/>
          <p:cNvSpPr/>
          <p:nvPr/>
        </p:nvSpPr>
        <p:spPr>
          <a:xfrm>
            <a:off x="1486440" y="3675600"/>
            <a:ext cx="388620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61" name="Line 125"/>
          <p:cNvSpPr/>
          <p:nvPr/>
        </p:nvSpPr>
        <p:spPr>
          <a:xfrm>
            <a:off x="1486440" y="3761280"/>
            <a:ext cx="38862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62" name="CustomShape 126"/>
          <p:cNvSpPr/>
          <p:nvPr/>
        </p:nvSpPr>
        <p:spPr>
          <a:xfrm>
            <a:off x="2000160" y="3906720"/>
            <a:ext cx="57240" cy="1303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AFCEA School</a:t>
            </a:r>
            <a:endParaRPr/>
          </a:p>
        </p:txBody>
      </p:sp>
      <p:sp>
        <p:nvSpPr>
          <p:cNvPr id="163" name="CustomShape 127"/>
          <p:cNvSpPr/>
          <p:nvPr/>
        </p:nvSpPr>
        <p:spPr>
          <a:xfrm>
            <a:off x="566640" y="4098960"/>
            <a:ext cx="1986120" cy="1047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SHARE, Inc. (IBM Enterprise Users Group)‏</a:t>
            </a:r>
            <a:endParaRPr/>
          </a:p>
        </p:txBody>
      </p:sp>
      <p:sp>
        <p:nvSpPr>
          <p:cNvPr id="164" name="CustomShape 128"/>
          <p:cNvSpPr/>
          <p:nvPr/>
        </p:nvSpPr>
        <p:spPr>
          <a:xfrm>
            <a:off x="566640" y="4202280"/>
            <a:ext cx="1452600" cy="903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VM Group (General Participation)‏</a:t>
            </a:r>
            <a:endParaRPr/>
          </a:p>
        </p:txBody>
      </p:sp>
      <p:sp>
        <p:nvSpPr>
          <p:cNvPr id="165" name="CustomShape 129"/>
          <p:cNvSpPr/>
          <p:nvPr/>
        </p:nvSpPr>
        <p:spPr>
          <a:xfrm>
            <a:off x="2017800" y="4202280"/>
            <a:ext cx="534960" cy="1810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Chairman,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Passthru Committee</a:t>
            </a:r>
            <a:endParaRPr/>
          </a:p>
        </p:txBody>
      </p:sp>
      <p:sp>
        <p:nvSpPr>
          <p:cNvPr id="166" name="CustomShape 130"/>
          <p:cNvSpPr/>
          <p:nvPr/>
        </p:nvSpPr>
        <p:spPr>
          <a:xfrm>
            <a:off x="536400" y="4073400"/>
            <a:ext cx="41400" cy="249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7" name="CustomShape 131"/>
          <p:cNvSpPr/>
          <p:nvPr/>
        </p:nvSpPr>
        <p:spPr>
          <a:xfrm>
            <a:off x="6094440" y="3487680"/>
            <a:ext cx="1106640" cy="5274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ARINC Research, Inc.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Principal Analyst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Air Force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Logistics Command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Gould UNIX TCP/IP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C, sh &amp; csh scripts</a:t>
            </a:r>
            <a:endParaRPr/>
          </a:p>
        </p:txBody>
      </p:sp>
      <p:sp>
        <p:nvSpPr>
          <p:cNvPr id="168" name="Line 132"/>
          <p:cNvSpPr/>
          <p:nvPr/>
        </p:nvSpPr>
        <p:spPr>
          <a:xfrm>
            <a:off x="6094440" y="3584880"/>
            <a:ext cx="11066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69" name="Line 133"/>
          <p:cNvSpPr/>
          <p:nvPr/>
        </p:nvSpPr>
        <p:spPr>
          <a:xfrm>
            <a:off x="6094440" y="3671280"/>
            <a:ext cx="11066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70" name="Line 134"/>
          <p:cNvSpPr/>
          <p:nvPr/>
        </p:nvSpPr>
        <p:spPr>
          <a:xfrm>
            <a:off x="6094440" y="3843360"/>
            <a:ext cx="11066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71" name="Line 135"/>
          <p:cNvSpPr/>
          <p:nvPr/>
        </p:nvSpPr>
        <p:spPr>
          <a:xfrm>
            <a:off x="6095880" y="3926520"/>
            <a:ext cx="11066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72" name="CustomShape 136"/>
          <p:cNvSpPr/>
          <p:nvPr/>
        </p:nvSpPr>
        <p:spPr>
          <a:xfrm>
            <a:off x="5657760" y="3489480"/>
            <a:ext cx="436680" cy="6980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Computer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Associates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Product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Engineer,</a:t>
            </a:r>
            <a:endParaRPr/>
          </a:p>
          <a:p>
            <a:pPr algn="ctr">
              <a:lnSpc>
                <a:spcPct val="97000"/>
              </a:lnSpc>
            </a:pPr>
            <a:r>
              <a:rPr i="1" lang="en-GB" sz="600">
                <a:solidFill>
                  <a:srgbClr val="000000"/>
                </a:solidFill>
              </a:rPr>
              <a:t>CA-FastDASD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MVS/XA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MVS/ESA VM/XA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ALC, Rexx</a:t>
            </a:r>
            <a:endParaRPr/>
          </a:p>
        </p:txBody>
      </p:sp>
      <p:sp>
        <p:nvSpPr>
          <p:cNvPr id="173" name="Line 137"/>
          <p:cNvSpPr/>
          <p:nvPr/>
        </p:nvSpPr>
        <p:spPr>
          <a:xfrm>
            <a:off x="5657760" y="3671280"/>
            <a:ext cx="4352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74" name="Line 138"/>
          <p:cNvSpPr/>
          <p:nvPr/>
        </p:nvSpPr>
        <p:spPr>
          <a:xfrm>
            <a:off x="5657760" y="3928320"/>
            <a:ext cx="4352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75" name="Line 139"/>
          <p:cNvSpPr/>
          <p:nvPr/>
        </p:nvSpPr>
        <p:spPr>
          <a:xfrm>
            <a:off x="5657760" y="4098960"/>
            <a:ext cx="4352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76" name="CustomShape 140"/>
          <p:cNvSpPr/>
          <p:nvPr/>
        </p:nvSpPr>
        <p:spPr>
          <a:xfrm>
            <a:off x="585720" y="4499640"/>
            <a:ext cx="6629400" cy="92232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177" name="CustomShape 141"/>
          <p:cNvSpPr/>
          <p:nvPr/>
        </p:nvSpPr>
        <p:spPr>
          <a:xfrm>
            <a:off x="546120" y="4591440"/>
            <a:ext cx="6764400" cy="18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178" name="CustomShape 142"/>
          <p:cNvSpPr/>
          <p:nvPr/>
        </p:nvSpPr>
        <p:spPr>
          <a:xfrm>
            <a:off x="976320" y="4494600"/>
            <a:ext cx="376200" cy="185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1990</a:t>
            </a:r>
            <a:endParaRPr/>
          </a:p>
        </p:txBody>
      </p:sp>
      <p:sp>
        <p:nvSpPr>
          <p:cNvPr id="179" name="CustomShape 143"/>
          <p:cNvSpPr/>
          <p:nvPr/>
        </p:nvSpPr>
        <p:spPr>
          <a:xfrm>
            <a:off x="2076480" y="4493160"/>
            <a:ext cx="365040" cy="18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1991</a:t>
            </a:r>
            <a:endParaRPr/>
          </a:p>
        </p:txBody>
      </p:sp>
      <p:sp>
        <p:nvSpPr>
          <p:cNvPr id="180" name="CustomShape 144"/>
          <p:cNvSpPr/>
          <p:nvPr/>
        </p:nvSpPr>
        <p:spPr>
          <a:xfrm>
            <a:off x="3171960" y="4493160"/>
            <a:ext cx="365040" cy="18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1992</a:t>
            </a:r>
            <a:endParaRPr/>
          </a:p>
        </p:txBody>
      </p:sp>
      <p:sp>
        <p:nvSpPr>
          <p:cNvPr id="181" name="CustomShape 145"/>
          <p:cNvSpPr/>
          <p:nvPr/>
        </p:nvSpPr>
        <p:spPr>
          <a:xfrm>
            <a:off x="4270320" y="4493160"/>
            <a:ext cx="365040" cy="18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1993</a:t>
            </a:r>
            <a:endParaRPr/>
          </a:p>
        </p:txBody>
      </p:sp>
      <p:sp>
        <p:nvSpPr>
          <p:cNvPr id="182" name="CustomShape 146"/>
          <p:cNvSpPr/>
          <p:nvPr/>
        </p:nvSpPr>
        <p:spPr>
          <a:xfrm>
            <a:off x="5367240" y="4493160"/>
            <a:ext cx="365400" cy="18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1994</a:t>
            </a:r>
            <a:endParaRPr/>
          </a:p>
        </p:txBody>
      </p:sp>
      <p:sp>
        <p:nvSpPr>
          <p:cNvPr id="183" name="CustomShape 147"/>
          <p:cNvSpPr/>
          <p:nvPr/>
        </p:nvSpPr>
        <p:spPr>
          <a:xfrm>
            <a:off x="6462720" y="4493160"/>
            <a:ext cx="365040" cy="18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1995</a:t>
            </a:r>
            <a:endParaRPr/>
          </a:p>
        </p:txBody>
      </p:sp>
      <p:sp>
        <p:nvSpPr>
          <p:cNvPr id="184" name="CustomShape 148"/>
          <p:cNvSpPr/>
          <p:nvPr/>
        </p:nvSpPr>
        <p:spPr>
          <a:xfrm>
            <a:off x="601920" y="4729680"/>
            <a:ext cx="6653160" cy="1760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185" name="CustomShape 149"/>
          <p:cNvSpPr/>
          <p:nvPr/>
        </p:nvSpPr>
        <p:spPr>
          <a:xfrm>
            <a:off x="2910960" y="4685760"/>
            <a:ext cx="2679840" cy="187560"/>
          </a:xfrm>
          <a:prstGeom prst="rect">
            <a:avLst/>
          </a:prstGeom>
        </p:spPr>
        <p:txBody>
          <a:bodyPr bIns="49320" lIns="45720" rIns="45720" tIns="4932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AGS Information Services Company (was bought by)  Keene, Inc.</a:t>
            </a:r>
            <a:endParaRPr/>
          </a:p>
        </p:txBody>
      </p:sp>
      <p:sp>
        <p:nvSpPr>
          <p:cNvPr id="186" name="CustomShape 150"/>
          <p:cNvSpPr/>
          <p:nvPr/>
        </p:nvSpPr>
        <p:spPr>
          <a:xfrm>
            <a:off x="1828800" y="4773240"/>
            <a:ext cx="876240" cy="187200"/>
          </a:xfrm>
          <a:prstGeom prst="rect">
            <a:avLst/>
          </a:prstGeom>
        </p:spPr>
        <p:txBody>
          <a:bodyPr bIns="49320" lIns="45720" rIns="45720" tIns="4932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Senior Consultant</a:t>
            </a:r>
            <a:endParaRPr/>
          </a:p>
        </p:txBody>
      </p:sp>
      <p:sp>
        <p:nvSpPr>
          <p:cNvPr id="187" name="CustomShape 151"/>
          <p:cNvSpPr/>
          <p:nvPr/>
        </p:nvSpPr>
        <p:spPr>
          <a:xfrm>
            <a:off x="3986280" y="4768920"/>
            <a:ext cx="933480" cy="187200"/>
          </a:xfrm>
          <a:prstGeom prst="rect">
            <a:avLst/>
          </a:prstGeom>
        </p:spPr>
        <p:txBody>
          <a:bodyPr bIns="49320" lIns="45720" rIns="45720" tIns="4932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Technical Specialist</a:t>
            </a:r>
            <a:endParaRPr/>
          </a:p>
        </p:txBody>
      </p:sp>
      <p:sp>
        <p:nvSpPr>
          <p:cNvPr id="188" name="CustomShape 152"/>
          <p:cNvSpPr/>
          <p:nvPr/>
        </p:nvSpPr>
        <p:spPr>
          <a:xfrm>
            <a:off x="5668920" y="4767480"/>
            <a:ext cx="876240" cy="187200"/>
          </a:xfrm>
          <a:prstGeom prst="rect">
            <a:avLst/>
          </a:prstGeom>
        </p:spPr>
        <p:txBody>
          <a:bodyPr bIns="49320" lIns="94320" rIns="94320" tIns="4932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Senior Consultant</a:t>
            </a:r>
            <a:endParaRPr/>
          </a:p>
        </p:txBody>
      </p:sp>
      <p:sp>
        <p:nvSpPr>
          <p:cNvPr id="189" name="Line 153"/>
          <p:cNvSpPr/>
          <p:nvPr/>
        </p:nvSpPr>
        <p:spPr>
          <a:xfrm flipH="1">
            <a:off x="5002920" y="4731120"/>
            <a:ext cx="720" cy="1746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0" name="Line 154"/>
          <p:cNvSpPr/>
          <p:nvPr/>
        </p:nvSpPr>
        <p:spPr>
          <a:xfrm>
            <a:off x="598680" y="4820400"/>
            <a:ext cx="66294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1" name="Line 155"/>
          <p:cNvSpPr/>
          <p:nvPr/>
        </p:nvSpPr>
        <p:spPr>
          <a:xfrm flipH="1">
            <a:off x="3904560" y="4820760"/>
            <a:ext cx="720" cy="8496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2" name="CustomShape 156"/>
          <p:cNvSpPr/>
          <p:nvPr/>
        </p:nvSpPr>
        <p:spPr>
          <a:xfrm>
            <a:off x="7224840" y="4712040"/>
            <a:ext cx="55440" cy="2127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3" name="CustomShape 157"/>
          <p:cNvSpPr/>
          <p:nvPr/>
        </p:nvSpPr>
        <p:spPr>
          <a:xfrm>
            <a:off x="600120" y="4905720"/>
            <a:ext cx="1639800" cy="2689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 Application Systems Division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S/370 MVS/ESA VM/ESA, PS/2 OS/2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COBOL, ALC, Rexx, SMP/E</a:t>
            </a:r>
            <a:endParaRPr/>
          </a:p>
        </p:txBody>
      </p:sp>
      <p:sp>
        <p:nvSpPr>
          <p:cNvPr id="194" name="Line 158"/>
          <p:cNvSpPr/>
          <p:nvPr/>
        </p:nvSpPr>
        <p:spPr>
          <a:xfrm flipV="1">
            <a:off x="600120" y="5001480"/>
            <a:ext cx="164016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5" name="Line 159"/>
          <p:cNvSpPr/>
          <p:nvPr/>
        </p:nvSpPr>
        <p:spPr>
          <a:xfrm flipV="1">
            <a:off x="600120" y="5087520"/>
            <a:ext cx="1636920" cy="108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6" name="CustomShape 160"/>
          <p:cNvSpPr/>
          <p:nvPr/>
        </p:nvSpPr>
        <p:spPr>
          <a:xfrm>
            <a:off x="2289240" y="4905720"/>
            <a:ext cx="244440" cy="4456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NSA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M68K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HP/UX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C,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motif</a:t>
            </a:r>
            <a:endParaRPr/>
          </a:p>
        </p:txBody>
      </p:sp>
      <p:sp>
        <p:nvSpPr>
          <p:cNvPr id="197" name="Line 161"/>
          <p:cNvSpPr/>
          <p:nvPr/>
        </p:nvSpPr>
        <p:spPr>
          <a:xfrm>
            <a:off x="2289240" y="5004720"/>
            <a:ext cx="2444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8" name="Line 162"/>
          <p:cNvSpPr/>
          <p:nvPr/>
        </p:nvSpPr>
        <p:spPr>
          <a:xfrm>
            <a:off x="2289240" y="5174640"/>
            <a:ext cx="2444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199" name="CustomShape 163"/>
          <p:cNvSpPr/>
          <p:nvPr/>
        </p:nvSpPr>
        <p:spPr>
          <a:xfrm>
            <a:off x="2583000" y="4905720"/>
            <a:ext cx="527040" cy="1828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NASDAQ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Stock Market</a:t>
            </a:r>
            <a:endParaRPr/>
          </a:p>
        </p:txBody>
      </p:sp>
      <p:sp>
        <p:nvSpPr>
          <p:cNvPr id="200" name="CustomShape 164"/>
          <p:cNvSpPr/>
          <p:nvPr/>
        </p:nvSpPr>
        <p:spPr>
          <a:xfrm>
            <a:off x="2930400" y="5219640"/>
            <a:ext cx="41400" cy="165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COMNET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School</a:t>
            </a:r>
            <a:endParaRPr/>
          </a:p>
        </p:txBody>
      </p:sp>
      <p:sp>
        <p:nvSpPr>
          <p:cNvPr id="201" name="CustomShape 165"/>
          <p:cNvSpPr/>
          <p:nvPr/>
        </p:nvSpPr>
        <p:spPr>
          <a:xfrm>
            <a:off x="3225600" y="4904280"/>
            <a:ext cx="119160" cy="1843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</a:t>
            </a:r>
            <a:r>
              <a:rPr lang="en-GB" sz="500">
                <a:solidFill>
                  <a:srgbClr val="000000"/>
                </a:solidFill>
              </a:rPr>
              <a:t>,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AT&amp;T</a:t>
            </a:r>
            <a:endParaRPr/>
          </a:p>
        </p:txBody>
      </p:sp>
      <p:sp>
        <p:nvSpPr>
          <p:cNvPr id="202" name="CustomShape 166"/>
          <p:cNvSpPr/>
          <p:nvPr/>
        </p:nvSpPr>
        <p:spPr>
          <a:xfrm>
            <a:off x="3746520" y="4904280"/>
            <a:ext cx="341280" cy="444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FSD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PS/2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OS/2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MASM, C</a:t>
            </a:r>
            <a:endParaRPr/>
          </a:p>
        </p:txBody>
      </p:sp>
      <p:sp>
        <p:nvSpPr>
          <p:cNvPr id="203" name="Line 167"/>
          <p:cNvSpPr/>
          <p:nvPr/>
        </p:nvSpPr>
        <p:spPr>
          <a:xfrm>
            <a:off x="3745080" y="5086080"/>
            <a:ext cx="34128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04" name="Line 168"/>
          <p:cNvSpPr/>
          <p:nvPr/>
        </p:nvSpPr>
        <p:spPr>
          <a:xfrm>
            <a:off x="3745080" y="5256720"/>
            <a:ext cx="34128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05" name="CustomShape 169"/>
          <p:cNvSpPr/>
          <p:nvPr/>
        </p:nvSpPr>
        <p:spPr>
          <a:xfrm>
            <a:off x="3489480" y="4904280"/>
            <a:ext cx="218880" cy="1828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Nat. Geo.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Society</a:t>
            </a:r>
            <a:endParaRPr/>
          </a:p>
        </p:txBody>
      </p:sp>
      <p:sp>
        <p:nvSpPr>
          <p:cNvPr id="206" name="CustomShape 170"/>
          <p:cNvSpPr/>
          <p:nvPr/>
        </p:nvSpPr>
        <p:spPr>
          <a:xfrm>
            <a:off x="3378240" y="5219640"/>
            <a:ext cx="41400" cy="165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UNIX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School</a:t>
            </a:r>
            <a:endParaRPr/>
          </a:p>
        </p:txBody>
      </p:sp>
      <p:sp>
        <p:nvSpPr>
          <p:cNvPr id="207" name="CustomShape 171"/>
          <p:cNvSpPr/>
          <p:nvPr/>
        </p:nvSpPr>
        <p:spPr>
          <a:xfrm>
            <a:off x="2535120" y="5088600"/>
            <a:ext cx="1211400" cy="885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94320" rIns="94320" tIns="49320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PC MS-DOS Windows</a:t>
            </a:r>
            <a:endParaRPr/>
          </a:p>
        </p:txBody>
      </p:sp>
      <p:sp>
        <p:nvSpPr>
          <p:cNvPr id="208" name="CustomShape 172"/>
          <p:cNvSpPr/>
          <p:nvPr/>
        </p:nvSpPr>
        <p:spPr>
          <a:xfrm>
            <a:off x="4089240" y="5087520"/>
            <a:ext cx="206640" cy="1717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PC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Linux</a:t>
            </a:r>
            <a:endParaRPr/>
          </a:p>
        </p:txBody>
      </p:sp>
      <p:sp>
        <p:nvSpPr>
          <p:cNvPr id="209" name="CustomShape 173"/>
          <p:cNvSpPr/>
          <p:nvPr/>
        </p:nvSpPr>
        <p:spPr>
          <a:xfrm>
            <a:off x="4297320" y="4905720"/>
            <a:ext cx="2971800" cy="3535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Group 1 Software, Inc.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PC Linux, AIX, HP/UX, SCO, DG/UX, SunOS, Solaris, IRIX, BSD/OS,                  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Windows NT, TCP/IP, NetWare, Cisco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Micro Focus COBOL, C, C++, sh scripts</a:t>
            </a:r>
            <a:endParaRPr/>
          </a:p>
        </p:txBody>
      </p:sp>
      <p:sp>
        <p:nvSpPr>
          <p:cNvPr id="210" name="Line 174"/>
          <p:cNvSpPr/>
          <p:nvPr/>
        </p:nvSpPr>
        <p:spPr>
          <a:xfrm>
            <a:off x="4300560" y="5001480"/>
            <a:ext cx="29718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11" name="Line 175"/>
          <p:cNvSpPr/>
          <p:nvPr/>
        </p:nvSpPr>
        <p:spPr>
          <a:xfrm>
            <a:off x="4300560" y="5172120"/>
            <a:ext cx="29718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12" name="CustomShape 176"/>
          <p:cNvSpPr/>
          <p:nvPr/>
        </p:nvSpPr>
        <p:spPr>
          <a:xfrm>
            <a:off x="7229520" y="4881960"/>
            <a:ext cx="92160" cy="392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13" name="CustomShape 177"/>
          <p:cNvSpPr/>
          <p:nvPr/>
        </p:nvSpPr>
        <p:spPr>
          <a:xfrm>
            <a:off x="585720" y="5490360"/>
            <a:ext cx="6629400" cy="80748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214" name="CustomShape 178"/>
          <p:cNvSpPr/>
          <p:nvPr/>
        </p:nvSpPr>
        <p:spPr>
          <a:xfrm>
            <a:off x="546120" y="5570640"/>
            <a:ext cx="6764400" cy="162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215" name="CustomShape 179"/>
          <p:cNvSpPr/>
          <p:nvPr/>
        </p:nvSpPr>
        <p:spPr>
          <a:xfrm>
            <a:off x="976320" y="5484960"/>
            <a:ext cx="376200" cy="162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1996</a:t>
            </a:r>
            <a:endParaRPr/>
          </a:p>
        </p:txBody>
      </p:sp>
      <p:sp>
        <p:nvSpPr>
          <p:cNvPr id="216" name="CustomShape 180"/>
          <p:cNvSpPr/>
          <p:nvPr/>
        </p:nvSpPr>
        <p:spPr>
          <a:xfrm>
            <a:off x="2076480" y="5484960"/>
            <a:ext cx="365040" cy="162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1997</a:t>
            </a:r>
            <a:endParaRPr/>
          </a:p>
        </p:txBody>
      </p:sp>
      <p:sp>
        <p:nvSpPr>
          <p:cNvPr id="217" name="CustomShape 181"/>
          <p:cNvSpPr/>
          <p:nvPr/>
        </p:nvSpPr>
        <p:spPr>
          <a:xfrm>
            <a:off x="3171960" y="5484960"/>
            <a:ext cx="365040" cy="162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1998</a:t>
            </a:r>
            <a:endParaRPr/>
          </a:p>
        </p:txBody>
      </p:sp>
      <p:sp>
        <p:nvSpPr>
          <p:cNvPr id="218" name="CustomShape 182"/>
          <p:cNvSpPr/>
          <p:nvPr/>
        </p:nvSpPr>
        <p:spPr>
          <a:xfrm>
            <a:off x="4270320" y="5484960"/>
            <a:ext cx="365040" cy="162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1999</a:t>
            </a:r>
            <a:endParaRPr/>
          </a:p>
        </p:txBody>
      </p:sp>
      <p:sp>
        <p:nvSpPr>
          <p:cNvPr id="219" name="CustomShape 183"/>
          <p:cNvSpPr/>
          <p:nvPr/>
        </p:nvSpPr>
        <p:spPr>
          <a:xfrm>
            <a:off x="5367240" y="5484960"/>
            <a:ext cx="365400" cy="162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2000</a:t>
            </a:r>
            <a:endParaRPr/>
          </a:p>
        </p:txBody>
      </p:sp>
      <p:sp>
        <p:nvSpPr>
          <p:cNvPr id="220" name="CustomShape 184"/>
          <p:cNvSpPr/>
          <p:nvPr/>
        </p:nvSpPr>
        <p:spPr>
          <a:xfrm>
            <a:off x="6462720" y="5484960"/>
            <a:ext cx="365040" cy="162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2001</a:t>
            </a:r>
            <a:endParaRPr/>
          </a:p>
        </p:txBody>
      </p:sp>
      <p:sp>
        <p:nvSpPr>
          <p:cNvPr id="221" name="CustomShape 185"/>
          <p:cNvSpPr/>
          <p:nvPr/>
        </p:nvSpPr>
        <p:spPr>
          <a:xfrm>
            <a:off x="557280" y="5715000"/>
            <a:ext cx="4586400" cy="1713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Keene, Inc. (continued)‏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Consultant</a:t>
            </a:r>
            <a:endParaRPr/>
          </a:p>
        </p:txBody>
      </p:sp>
      <p:sp>
        <p:nvSpPr>
          <p:cNvPr id="222" name="Line 186"/>
          <p:cNvSpPr/>
          <p:nvPr/>
        </p:nvSpPr>
        <p:spPr>
          <a:xfrm>
            <a:off x="569880" y="5802480"/>
            <a:ext cx="457200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23" name="CustomShape 187"/>
          <p:cNvSpPr/>
          <p:nvPr/>
        </p:nvSpPr>
        <p:spPr>
          <a:xfrm>
            <a:off x="523800" y="5700600"/>
            <a:ext cx="52560" cy="2001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4" name="CustomShape 188"/>
          <p:cNvSpPr/>
          <p:nvPr/>
        </p:nvSpPr>
        <p:spPr>
          <a:xfrm>
            <a:off x="552600" y="5886360"/>
            <a:ext cx="3533760" cy="3592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Group 1 Software, Inc. (continued)‏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                                          </a:t>
            </a:r>
            <a:r>
              <a:rPr lang="en-GB" sz="600">
                <a:solidFill>
                  <a:srgbClr val="000000"/>
                </a:solidFill>
              </a:rPr>
              <a:t>PC Linux, AIX, HP/UX, SCO, DG/UX, SunOS, Solaris, IRIX, BSD/OS,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Windows NT, TCP/IP, NetWare, Cisco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Micro Focus COBOL, C, C++, sh scripts</a:t>
            </a:r>
            <a:endParaRPr/>
          </a:p>
        </p:txBody>
      </p:sp>
      <p:sp>
        <p:nvSpPr>
          <p:cNvPr id="225" name="Line 189"/>
          <p:cNvSpPr/>
          <p:nvPr/>
        </p:nvSpPr>
        <p:spPr>
          <a:xfrm>
            <a:off x="557280" y="5983560"/>
            <a:ext cx="352908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26" name="Line 190"/>
          <p:cNvSpPr/>
          <p:nvPr/>
        </p:nvSpPr>
        <p:spPr>
          <a:xfrm>
            <a:off x="557280" y="6157080"/>
            <a:ext cx="352908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27" name="CustomShape 191"/>
          <p:cNvSpPr/>
          <p:nvPr/>
        </p:nvSpPr>
        <p:spPr>
          <a:xfrm>
            <a:off x="485640" y="5864040"/>
            <a:ext cx="90000" cy="3920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8" name="CustomShape 192"/>
          <p:cNvSpPr/>
          <p:nvPr/>
        </p:nvSpPr>
        <p:spPr>
          <a:xfrm>
            <a:off x="4204080" y="5887800"/>
            <a:ext cx="384120" cy="1825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Bell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 </a:t>
            </a:r>
            <a:r>
              <a:rPr lang="en-GB" sz="600">
                <a:solidFill>
                  <a:srgbClr val="000000"/>
                </a:solidFill>
              </a:rPr>
              <a:t>Atlantic</a:t>
            </a:r>
            <a:endParaRPr/>
          </a:p>
        </p:txBody>
      </p:sp>
      <p:sp>
        <p:nvSpPr>
          <p:cNvPr id="229" name="CustomShape 193"/>
          <p:cNvSpPr/>
          <p:nvPr/>
        </p:nvSpPr>
        <p:spPr>
          <a:xfrm>
            <a:off x="4635720" y="5887800"/>
            <a:ext cx="158760" cy="1843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BC/BS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MD</a:t>
            </a:r>
            <a:endParaRPr/>
          </a:p>
        </p:txBody>
      </p:sp>
      <p:sp>
        <p:nvSpPr>
          <p:cNvPr id="230" name="CustomShape 194"/>
          <p:cNvSpPr/>
          <p:nvPr/>
        </p:nvSpPr>
        <p:spPr>
          <a:xfrm>
            <a:off x="4204080" y="6069960"/>
            <a:ext cx="384120" cy="17280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231" name="CustomShape 195"/>
          <p:cNvSpPr/>
          <p:nvPr/>
        </p:nvSpPr>
        <p:spPr>
          <a:xfrm>
            <a:off x="4636080" y="6068520"/>
            <a:ext cx="158760" cy="174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</p:sp>
      <p:sp>
        <p:nvSpPr>
          <p:cNvPr id="232" name="CustomShape 196"/>
          <p:cNvSpPr/>
          <p:nvPr/>
        </p:nvSpPr>
        <p:spPr>
          <a:xfrm>
            <a:off x="4150080" y="6016320"/>
            <a:ext cx="716040" cy="276480"/>
          </a:xfrm>
          <a:prstGeom prst="rect">
            <a:avLst/>
          </a:prstGeom>
        </p:spPr>
        <p:txBody>
          <a:bodyPr bIns="49320" lIns="94320" rIns="94320" tIns="4932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S/390 OS/390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COBOL II, IMS</a:t>
            </a:r>
            <a:endParaRPr/>
          </a:p>
        </p:txBody>
      </p:sp>
      <p:sp>
        <p:nvSpPr>
          <p:cNvPr id="233" name="Line 197"/>
          <p:cNvSpPr/>
          <p:nvPr/>
        </p:nvSpPr>
        <p:spPr>
          <a:xfrm flipV="1">
            <a:off x="4200840" y="6156720"/>
            <a:ext cx="384840" cy="72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34" name="CustomShape 198"/>
          <p:cNvSpPr/>
          <p:nvPr/>
        </p:nvSpPr>
        <p:spPr>
          <a:xfrm>
            <a:off x="4796280" y="6068520"/>
            <a:ext cx="347400" cy="1742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X86 PCs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 </a:t>
            </a:r>
            <a:r>
              <a:rPr lang="en-GB" sz="600">
                <a:solidFill>
                  <a:srgbClr val="000000"/>
                </a:solidFill>
              </a:rPr>
              <a:t>Linux</a:t>
            </a:r>
            <a:endParaRPr/>
          </a:p>
        </p:txBody>
      </p:sp>
      <p:sp>
        <p:nvSpPr>
          <p:cNvPr id="235" name="Line 199"/>
          <p:cNvSpPr/>
          <p:nvPr/>
        </p:nvSpPr>
        <p:spPr>
          <a:xfrm>
            <a:off x="5142240" y="5870520"/>
            <a:ext cx="1440" cy="2286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36" name="Line 200"/>
          <p:cNvSpPr/>
          <p:nvPr/>
        </p:nvSpPr>
        <p:spPr>
          <a:xfrm flipV="1">
            <a:off x="4636080" y="6156720"/>
            <a:ext cx="159480" cy="72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37" name="CustomShape 201"/>
          <p:cNvSpPr/>
          <p:nvPr/>
        </p:nvSpPr>
        <p:spPr>
          <a:xfrm>
            <a:off x="5862600" y="5715000"/>
            <a:ext cx="987480" cy="3524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America Online, Inc.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Systems Analyst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HP/UX, Linux, W98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C, Perl</a:t>
            </a:r>
            <a:endParaRPr/>
          </a:p>
        </p:txBody>
      </p:sp>
      <p:sp>
        <p:nvSpPr>
          <p:cNvPr id="238" name="Line 202"/>
          <p:cNvSpPr/>
          <p:nvPr/>
        </p:nvSpPr>
        <p:spPr>
          <a:xfrm>
            <a:off x="5862600" y="5808240"/>
            <a:ext cx="9860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39" name="Line 203"/>
          <p:cNvSpPr/>
          <p:nvPr/>
        </p:nvSpPr>
        <p:spPr>
          <a:xfrm flipV="1">
            <a:off x="5864400" y="5895000"/>
            <a:ext cx="983160" cy="108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40" name="Line 204"/>
          <p:cNvSpPr/>
          <p:nvPr/>
        </p:nvSpPr>
        <p:spPr>
          <a:xfrm>
            <a:off x="5864400" y="5980320"/>
            <a:ext cx="98568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41" name="CustomShape 205"/>
          <p:cNvSpPr/>
          <p:nvPr/>
        </p:nvSpPr>
        <p:spPr>
          <a:xfrm>
            <a:off x="6022800" y="6107040"/>
            <a:ext cx="33480" cy="11772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Perl Class</a:t>
            </a:r>
            <a:endParaRPr/>
          </a:p>
        </p:txBody>
      </p:sp>
      <p:sp>
        <p:nvSpPr>
          <p:cNvPr id="242" name="CustomShape 206"/>
          <p:cNvSpPr/>
          <p:nvPr/>
        </p:nvSpPr>
        <p:spPr>
          <a:xfrm>
            <a:off x="614520" y="776016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243" name="CustomShape 207"/>
          <p:cNvSpPr/>
          <p:nvPr/>
        </p:nvSpPr>
        <p:spPr>
          <a:xfrm>
            <a:off x="614520" y="6998400"/>
            <a:ext cx="6572160" cy="228600"/>
          </a:xfrm>
          <a:prstGeom prst="rect">
            <a:avLst/>
          </a:prstGeom>
          <a:solidFill>
            <a:srgbClr val="b3b3b3"/>
          </a:solidFill>
        </p:spPr>
      </p:sp>
      <p:sp>
        <p:nvSpPr>
          <p:cNvPr id="244" name="CustomShape 208"/>
          <p:cNvSpPr/>
          <p:nvPr/>
        </p:nvSpPr>
        <p:spPr>
          <a:xfrm>
            <a:off x="585720" y="7892280"/>
            <a:ext cx="6629400" cy="68688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245" name="CustomShape 209"/>
          <p:cNvSpPr/>
          <p:nvPr/>
        </p:nvSpPr>
        <p:spPr>
          <a:xfrm>
            <a:off x="594000" y="8109000"/>
            <a:ext cx="6612480" cy="46152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</p:sp>
      <p:sp>
        <p:nvSpPr>
          <p:cNvPr id="246" name="CustomShape 210"/>
          <p:cNvSpPr/>
          <p:nvPr/>
        </p:nvSpPr>
        <p:spPr>
          <a:xfrm>
            <a:off x="546120" y="7979760"/>
            <a:ext cx="6764400" cy="179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247" name="CustomShape 211"/>
          <p:cNvSpPr/>
          <p:nvPr/>
        </p:nvSpPr>
        <p:spPr>
          <a:xfrm>
            <a:off x="976320" y="7886160"/>
            <a:ext cx="376200" cy="179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2014</a:t>
            </a:r>
            <a:endParaRPr/>
          </a:p>
        </p:txBody>
      </p:sp>
      <p:sp>
        <p:nvSpPr>
          <p:cNvPr id="248" name="CustomShape 212"/>
          <p:cNvSpPr/>
          <p:nvPr/>
        </p:nvSpPr>
        <p:spPr>
          <a:xfrm>
            <a:off x="2076480" y="788472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2015</a:t>
            </a:r>
            <a:endParaRPr/>
          </a:p>
        </p:txBody>
      </p:sp>
      <p:sp>
        <p:nvSpPr>
          <p:cNvPr id="249" name="CustomShape 213"/>
          <p:cNvSpPr/>
          <p:nvPr/>
        </p:nvSpPr>
        <p:spPr>
          <a:xfrm>
            <a:off x="3171960" y="788472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2016</a:t>
            </a:r>
            <a:endParaRPr/>
          </a:p>
        </p:txBody>
      </p:sp>
      <p:sp>
        <p:nvSpPr>
          <p:cNvPr id="250" name="CustomShape 214"/>
          <p:cNvSpPr/>
          <p:nvPr/>
        </p:nvSpPr>
        <p:spPr>
          <a:xfrm>
            <a:off x="4270320" y="788472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2017</a:t>
            </a:r>
            <a:endParaRPr/>
          </a:p>
        </p:txBody>
      </p:sp>
      <p:sp>
        <p:nvSpPr>
          <p:cNvPr id="251" name="CustomShape 215"/>
          <p:cNvSpPr/>
          <p:nvPr/>
        </p:nvSpPr>
        <p:spPr>
          <a:xfrm>
            <a:off x="5367240" y="7884720"/>
            <a:ext cx="36540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2018</a:t>
            </a:r>
            <a:endParaRPr/>
          </a:p>
        </p:txBody>
      </p:sp>
      <p:sp>
        <p:nvSpPr>
          <p:cNvPr id="252" name="CustomShape 216"/>
          <p:cNvSpPr/>
          <p:nvPr/>
        </p:nvSpPr>
        <p:spPr>
          <a:xfrm>
            <a:off x="6462720" y="788472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2019</a:t>
            </a:r>
            <a:endParaRPr/>
          </a:p>
        </p:txBody>
      </p:sp>
      <p:sp>
        <p:nvSpPr>
          <p:cNvPr id="253" name="CustomShape 217"/>
          <p:cNvSpPr/>
          <p:nvPr/>
        </p:nvSpPr>
        <p:spPr>
          <a:xfrm>
            <a:off x="585720" y="6349320"/>
            <a:ext cx="6629400" cy="71928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254" name="CustomShape 218"/>
          <p:cNvSpPr/>
          <p:nvPr/>
        </p:nvSpPr>
        <p:spPr>
          <a:xfrm>
            <a:off x="5149440" y="6576480"/>
            <a:ext cx="2111400" cy="4474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Realistic Computing, Inc.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Systems Programmer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City of Baltimore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S/390 VM/ESA VSE/ESA CICS/ESA; SPARC Solaris</a:t>
            </a:r>
            <a:endParaRPr/>
          </a:p>
          <a:p>
            <a:pPr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ALC, Rexx, COBOL</a:t>
            </a:r>
            <a:endParaRPr/>
          </a:p>
        </p:txBody>
      </p:sp>
      <p:sp>
        <p:nvSpPr>
          <p:cNvPr id="255" name="Line 219"/>
          <p:cNvSpPr/>
          <p:nvPr/>
        </p:nvSpPr>
        <p:spPr>
          <a:xfrm>
            <a:off x="5145120" y="6666840"/>
            <a:ext cx="21157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56" name="Line 220"/>
          <p:cNvSpPr/>
          <p:nvPr/>
        </p:nvSpPr>
        <p:spPr>
          <a:xfrm>
            <a:off x="5145120" y="6757200"/>
            <a:ext cx="211572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57" name="Line 221"/>
          <p:cNvSpPr/>
          <p:nvPr/>
        </p:nvSpPr>
        <p:spPr>
          <a:xfrm>
            <a:off x="5145120" y="6841440"/>
            <a:ext cx="211572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58" name="Line 222"/>
          <p:cNvSpPr/>
          <p:nvPr/>
        </p:nvSpPr>
        <p:spPr>
          <a:xfrm>
            <a:off x="5145120" y="6931800"/>
            <a:ext cx="211572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59" name="CustomShape 223"/>
          <p:cNvSpPr/>
          <p:nvPr/>
        </p:nvSpPr>
        <p:spPr>
          <a:xfrm>
            <a:off x="7224120" y="6516000"/>
            <a:ext cx="80280" cy="5619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60" name="CustomShape 224"/>
          <p:cNvSpPr/>
          <p:nvPr/>
        </p:nvSpPr>
        <p:spPr>
          <a:xfrm>
            <a:off x="546120" y="6438240"/>
            <a:ext cx="67644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261" name="CustomShape 225"/>
          <p:cNvSpPr/>
          <p:nvPr/>
        </p:nvSpPr>
        <p:spPr>
          <a:xfrm>
            <a:off x="976320" y="6344640"/>
            <a:ext cx="3762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2002</a:t>
            </a:r>
            <a:endParaRPr/>
          </a:p>
        </p:txBody>
      </p:sp>
      <p:sp>
        <p:nvSpPr>
          <p:cNvPr id="262" name="CustomShape 226"/>
          <p:cNvSpPr/>
          <p:nvPr/>
        </p:nvSpPr>
        <p:spPr>
          <a:xfrm>
            <a:off x="2076480" y="6342840"/>
            <a:ext cx="365040" cy="1796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2003</a:t>
            </a:r>
            <a:endParaRPr/>
          </a:p>
        </p:txBody>
      </p:sp>
      <p:sp>
        <p:nvSpPr>
          <p:cNvPr id="263" name="CustomShape 227"/>
          <p:cNvSpPr/>
          <p:nvPr/>
        </p:nvSpPr>
        <p:spPr>
          <a:xfrm>
            <a:off x="3171960" y="6342840"/>
            <a:ext cx="365040" cy="1796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2004</a:t>
            </a:r>
            <a:endParaRPr/>
          </a:p>
        </p:txBody>
      </p:sp>
      <p:sp>
        <p:nvSpPr>
          <p:cNvPr id="264" name="CustomShape 228"/>
          <p:cNvSpPr/>
          <p:nvPr/>
        </p:nvSpPr>
        <p:spPr>
          <a:xfrm>
            <a:off x="4270320" y="6342840"/>
            <a:ext cx="365040" cy="1796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2005</a:t>
            </a:r>
            <a:endParaRPr/>
          </a:p>
        </p:txBody>
      </p:sp>
      <p:sp>
        <p:nvSpPr>
          <p:cNvPr id="265" name="CustomShape 229"/>
          <p:cNvSpPr/>
          <p:nvPr/>
        </p:nvSpPr>
        <p:spPr>
          <a:xfrm>
            <a:off x="5367240" y="6342840"/>
            <a:ext cx="365400" cy="1796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2006</a:t>
            </a:r>
            <a:endParaRPr/>
          </a:p>
        </p:txBody>
      </p:sp>
      <p:sp>
        <p:nvSpPr>
          <p:cNvPr id="266" name="CustomShape 230"/>
          <p:cNvSpPr/>
          <p:nvPr/>
        </p:nvSpPr>
        <p:spPr>
          <a:xfrm>
            <a:off x="6462720" y="6342840"/>
            <a:ext cx="365040" cy="1796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2007</a:t>
            </a:r>
            <a:endParaRPr/>
          </a:p>
        </p:txBody>
      </p:sp>
      <p:sp>
        <p:nvSpPr>
          <p:cNvPr id="267" name="CustomShape 231"/>
          <p:cNvSpPr/>
          <p:nvPr/>
        </p:nvSpPr>
        <p:spPr>
          <a:xfrm>
            <a:off x="5534640" y="7351920"/>
            <a:ext cx="1672560" cy="47160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</p:sp>
      <p:sp>
        <p:nvSpPr>
          <p:cNvPr id="268" name="CustomShape 232"/>
          <p:cNvSpPr/>
          <p:nvPr/>
        </p:nvSpPr>
        <p:spPr>
          <a:xfrm>
            <a:off x="587160" y="7129800"/>
            <a:ext cx="6629400" cy="70164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269" name="CustomShape 233"/>
          <p:cNvSpPr/>
          <p:nvPr/>
        </p:nvSpPr>
        <p:spPr>
          <a:xfrm>
            <a:off x="557280" y="7352280"/>
            <a:ext cx="2161440" cy="44928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Realistic Computing, Inc. (cont.)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Senior Systems Programmer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City of Baltimore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S/390 VM/ESA VSE/ESA CICS/ESA; SPARC Solaris</a:t>
            </a:r>
            <a:endParaRPr/>
          </a:p>
          <a:p>
            <a:pPr algn="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ALC, Rexx, COBOL</a:t>
            </a:r>
            <a:endParaRPr/>
          </a:p>
        </p:txBody>
      </p:sp>
      <p:sp>
        <p:nvSpPr>
          <p:cNvPr id="270" name="Line 234"/>
          <p:cNvSpPr/>
          <p:nvPr/>
        </p:nvSpPr>
        <p:spPr>
          <a:xfrm>
            <a:off x="553680" y="7451280"/>
            <a:ext cx="21650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71" name="Line 235"/>
          <p:cNvSpPr/>
          <p:nvPr/>
        </p:nvSpPr>
        <p:spPr>
          <a:xfrm>
            <a:off x="553680" y="7535880"/>
            <a:ext cx="21650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72" name="Line 236"/>
          <p:cNvSpPr/>
          <p:nvPr/>
        </p:nvSpPr>
        <p:spPr>
          <a:xfrm>
            <a:off x="553680" y="7621560"/>
            <a:ext cx="2165040" cy="144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73" name="Line 237"/>
          <p:cNvSpPr/>
          <p:nvPr/>
        </p:nvSpPr>
        <p:spPr>
          <a:xfrm>
            <a:off x="553680" y="7707600"/>
            <a:ext cx="2165040" cy="180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74" name="CustomShape 238"/>
          <p:cNvSpPr/>
          <p:nvPr/>
        </p:nvSpPr>
        <p:spPr>
          <a:xfrm>
            <a:off x="496800" y="7291800"/>
            <a:ext cx="80280" cy="5619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75" name="CustomShape 239"/>
          <p:cNvSpPr/>
          <p:nvPr/>
        </p:nvSpPr>
        <p:spPr>
          <a:xfrm>
            <a:off x="2077920" y="71236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2009</a:t>
            </a:r>
            <a:endParaRPr/>
          </a:p>
        </p:txBody>
      </p:sp>
      <p:sp>
        <p:nvSpPr>
          <p:cNvPr id="276" name="CustomShape 240"/>
          <p:cNvSpPr/>
          <p:nvPr/>
        </p:nvSpPr>
        <p:spPr>
          <a:xfrm>
            <a:off x="3173400" y="71236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2010</a:t>
            </a:r>
            <a:endParaRPr/>
          </a:p>
        </p:txBody>
      </p:sp>
      <p:sp>
        <p:nvSpPr>
          <p:cNvPr id="277" name="CustomShape 241"/>
          <p:cNvSpPr/>
          <p:nvPr/>
        </p:nvSpPr>
        <p:spPr>
          <a:xfrm>
            <a:off x="4271760" y="71236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2011</a:t>
            </a:r>
            <a:endParaRPr/>
          </a:p>
        </p:txBody>
      </p:sp>
      <p:sp>
        <p:nvSpPr>
          <p:cNvPr id="278" name="CustomShape 242"/>
          <p:cNvSpPr/>
          <p:nvPr/>
        </p:nvSpPr>
        <p:spPr>
          <a:xfrm>
            <a:off x="5368680" y="7123680"/>
            <a:ext cx="36540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2012</a:t>
            </a:r>
            <a:endParaRPr/>
          </a:p>
        </p:txBody>
      </p:sp>
      <p:sp>
        <p:nvSpPr>
          <p:cNvPr id="279" name="CustomShape 243"/>
          <p:cNvSpPr/>
          <p:nvPr/>
        </p:nvSpPr>
        <p:spPr>
          <a:xfrm>
            <a:off x="6464160" y="71236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2013</a:t>
            </a:r>
            <a:endParaRPr/>
          </a:p>
        </p:txBody>
      </p:sp>
      <p:sp>
        <p:nvSpPr>
          <p:cNvPr id="280" name="CustomShape 244"/>
          <p:cNvSpPr/>
          <p:nvPr/>
        </p:nvSpPr>
        <p:spPr>
          <a:xfrm>
            <a:off x="547560" y="7219080"/>
            <a:ext cx="67644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281" name="CustomShape 245"/>
          <p:cNvSpPr/>
          <p:nvPr/>
        </p:nvSpPr>
        <p:spPr>
          <a:xfrm>
            <a:off x="977760" y="7125480"/>
            <a:ext cx="376200" cy="179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2008</a:t>
            </a:r>
            <a:endParaRPr/>
          </a:p>
        </p:txBody>
      </p:sp>
      <p:sp>
        <p:nvSpPr>
          <p:cNvPr id="282" name="CustomShape 246"/>
          <p:cNvSpPr/>
          <p:nvPr/>
        </p:nvSpPr>
        <p:spPr>
          <a:xfrm>
            <a:off x="3793320" y="7352280"/>
            <a:ext cx="246960" cy="35064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IBM GTS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Jazz Pool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z/VM, z/OS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REXX</a:t>
            </a:r>
            <a:endParaRPr/>
          </a:p>
        </p:txBody>
      </p:sp>
      <p:sp>
        <p:nvSpPr>
          <p:cNvPr id="283" name="Line 247"/>
          <p:cNvSpPr/>
          <p:nvPr/>
        </p:nvSpPr>
        <p:spPr>
          <a:xfrm>
            <a:off x="3795120" y="7617240"/>
            <a:ext cx="249120" cy="108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84" name="Line 248"/>
          <p:cNvSpPr/>
          <p:nvPr/>
        </p:nvSpPr>
        <p:spPr>
          <a:xfrm>
            <a:off x="3795120" y="7532280"/>
            <a:ext cx="249120" cy="108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85" name="Line 249"/>
          <p:cNvSpPr/>
          <p:nvPr/>
        </p:nvSpPr>
        <p:spPr>
          <a:xfrm>
            <a:off x="3795120" y="7439040"/>
            <a:ext cx="249120" cy="108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86" name="CustomShape 250"/>
          <p:cNvSpPr/>
          <p:nvPr/>
        </p:nvSpPr>
        <p:spPr>
          <a:xfrm>
            <a:off x="4363560" y="7352280"/>
            <a:ext cx="132480" cy="437760"/>
          </a:xfrm>
          <a:prstGeom prst="rect">
            <a:avLst/>
          </a:prstGeom>
          <a:solidFill>
            <a:srgbClr val="ffffff"/>
          </a:solidFill>
          <a:ln w="9000">
            <a:solidFill>
              <a:srgbClr val="999999"/>
            </a:solidFill>
            <a:round/>
          </a:ln>
        </p:spPr>
        <p:txBody>
          <a:bodyPr anchor="ctr" bIns="49320" lIns="45720" rIns="45720" tIns="49320" wrap="none"/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Panzer</a:t>
            </a:r>
            <a:endParaRPr/>
          </a:p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SysProg</a:t>
            </a:r>
            <a:endParaRPr/>
          </a:p>
          <a:p>
            <a:pPr algn="ctr"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NYLIC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MVS/OE</a:t>
            </a:r>
            <a:endParaRPr/>
          </a:p>
          <a:p>
            <a:pPr algn="ctr">
              <a:lnSpc>
                <a:spcPct val="97000"/>
              </a:lnSpc>
            </a:pPr>
            <a:r>
              <a:rPr lang="en-GB" sz="600">
                <a:solidFill>
                  <a:srgbClr val="000000"/>
                </a:solidFill>
              </a:rPr>
              <a:t>SSH</a:t>
            </a:r>
            <a:endParaRPr/>
          </a:p>
        </p:txBody>
      </p:sp>
      <p:sp>
        <p:nvSpPr>
          <p:cNvPr id="287" name="Line 251"/>
          <p:cNvSpPr/>
          <p:nvPr/>
        </p:nvSpPr>
        <p:spPr>
          <a:xfrm>
            <a:off x="4365360" y="7439040"/>
            <a:ext cx="132120" cy="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88" name="Line 252"/>
          <p:cNvSpPr/>
          <p:nvPr/>
        </p:nvSpPr>
        <p:spPr>
          <a:xfrm>
            <a:off x="4365360" y="7533360"/>
            <a:ext cx="132120" cy="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89" name="Line 253"/>
          <p:cNvSpPr/>
          <p:nvPr/>
        </p:nvSpPr>
        <p:spPr>
          <a:xfrm>
            <a:off x="4365360" y="7617600"/>
            <a:ext cx="132120" cy="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90" name="Line 254"/>
          <p:cNvSpPr/>
          <p:nvPr/>
        </p:nvSpPr>
        <p:spPr>
          <a:xfrm>
            <a:off x="4365360" y="7703280"/>
            <a:ext cx="132120" cy="0"/>
          </a:xfrm>
          <a:prstGeom prst="line">
            <a:avLst/>
          </a:prstGeom>
          <a:ln w="9000">
            <a:solidFill>
              <a:srgbClr val="999999"/>
            </a:solidFill>
            <a:round/>
          </a:ln>
        </p:spPr>
      </p:sp>
      <p:sp>
        <p:nvSpPr>
          <p:cNvPr id="291" name="Line 255"/>
          <p:cNvSpPr/>
          <p:nvPr/>
        </p:nvSpPr>
        <p:spPr>
          <a:xfrm flipH="1">
            <a:off x="5538960" y="7351920"/>
            <a:ext cx="1440" cy="475920"/>
          </a:xfrm>
          <a:prstGeom prst="line">
            <a:avLst/>
          </a:prstGeom>
          <a:ln w="36720">
            <a:solidFill>
              <a:srgbClr val="000000"/>
            </a:solidFill>
            <a:round/>
          </a:ln>
        </p:spPr>
      </p:sp>
      <p:sp>
        <p:nvSpPr>
          <p:cNvPr id="292" name="CustomShape 256"/>
          <p:cNvSpPr/>
          <p:nvPr/>
        </p:nvSpPr>
        <p:spPr>
          <a:xfrm>
            <a:off x="585720" y="8648640"/>
            <a:ext cx="6629400" cy="686880"/>
          </a:xfrm>
          <a:prstGeom prst="rect">
            <a:avLst/>
          </a:prstGeom>
          <a:solidFill>
            <a:srgbClr val="e6e6e6"/>
          </a:solidFill>
          <a:ln w="18360">
            <a:solidFill>
              <a:srgbClr val="000000"/>
            </a:solidFill>
            <a:round/>
          </a:ln>
        </p:spPr>
      </p:sp>
      <p:sp>
        <p:nvSpPr>
          <p:cNvPr id="293" name="CustomShape 257"/>
          <p:cNvSpPr/>
          <p:nvPr/>
        </p:nvSpPr>
        <p:spPr>
          <a:xfrm>
            <a:off x="594000" y="8865360"/>
            <a:ext cx="6612480" cy="461520"/>
          </a:xfrm>
          <a:prstGeom prst="rect">
            <a:avLst/>
          </a:prstGeom>
          <a:solidFill>
            <a:srgbClr val="cccccc"/>
          </a:solidFill>
          <a:ln>
            <a:solidFill>
              <a:srgbClr val="000000"/>
            </a:solidFill>
          </a:ln>
        </p:spPr>
      </p:sp>
      <p:sp>
        <p:nvSpPr>
          <p:cNvPr id="294" name="CustomShape 258"/>
          <p:cNvSpPr/>
          <p:nvPr/>
        </p:nvSpPr>
        <p:spPr>
          <a:xfrm>
            <a:off x="546120" y="8736120"/>
            <a:ext cx="6764400" cy="179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J F M A M J J A S O N D J F M A M J J A S O N D J F M A M J J A S O N D J F M A M J J A S O N D J F M A M J J A S O N D J F M A M J J A S O N D </a:t>
            </a:r>
            <a:endParaRPr/>
          </a:p>
        </p:txBody>
      </p:sp>
      <p:sp>
        <p:nvSpPr>
          <p:cNvPr id="295" name="CustomShape 259"/>
          <p:cNvSpPr/>
          <p:nvPr/>
        </p:nvSpPr>
        <p:spPr>
          <a:xfrm>
            <a:off x="976320" y="8642520"/>
            <a:ext cx="376200" cy="179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</a:rPr>
              <a:t>2020</a:t>
            </a:r>
            <a:endParaRPr/>
          </a:p>
        </p:txBody>
      </p:sp>
      <p:sp>
        <p:nvSpPr>
          <p:cNvPr id="296" name="CustomShape 260"/>
          <p:cNvSpPr/>
          <p:nvPr/>
        </p:nvSpPr>
        <p:spPr>
          <a:xfrm>
            <a:off x="2076480" y="86410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2021</a:t>
            </a:r>
            <a:endParaRPr/>
          </a:p>
        </p:txBody>
      </p:sp>
      <p:sp>
        <p:nvSpPr>
          <p:cNvPr id="297" name="CustomShape 261"/>
          <p:cNvSpPr/>
          <p:nvPr/>
        </p:nvSpPr>
        <p:spPr>
          <a:xfrm>
            <a:off x="3171960" y="86410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2022</a:t>
            </a:r>
            <a:endParaRPr/>
          </a:p>
        </p:txBody>
      </p:sp>
      <p:sp>
        <p:nvSpPr>
          <p:cNvPr id="298" name="CustomShape 262"/>
          <p:cNvSpPr/>
          <p:nvPr/>
        </p:nvSpPr>
        <p:spPr>
          <a:xfrm>
            <a:off x="4270320" y="86410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2023</a:t>
            </a:r>
            <a:endParaRPr/>
          </a:p>
        </p:txBody>
      </p:sp>
      <p:sp>
        <p:nvSpPr>
          <p:cNvPr id="299" name="CustomShape 263"/>
          <p:cNvSpPr/>
          <p:nvPr/>
        </p:nvSpPr>
        <p:spPr>
          <a:xfrm>
            <a:off x="5367240" y="8641080"/>
            <a:ext cx="36540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2024</a:t>
            </a:r>
            <a:endParaRPr/>
          </a:p>
        </p:txBody>
      </p:sp>
      <p:sp>
        <p:nvSpPr>
          <p:cNvPr id="300" name="CustomShape 264"/>
          <p:cNvSpPr/>
          <p:nvPr/>
        </p:nvSpPr>
        <p:spPr>
          <a:xfrm>
            <a:off x="6462720" y="8641080"/>
            <a:ext cx="365040" cy="179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98000"/>
              </a:lnSpc>
            </a:pPr>
            <a:r>
              <a:rPr lang="en-GB" sz="600">
                <a:solidFill>
                  <a:srgbClr val="000000"/>
                </a:solidFill>
                <a:latin typeface="DejaVu Sans Mono"/>
              </a:rPr>
              <a:t>2025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